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6" r:id="rId2"/>
    <p:sldId id="409" r:id="rId3"/>
    <p:sldId id="266" r:id="rId4"/>
    <p:sldId id="269" r:id="rId5"/>
    <p:sldId id="262" r:id="rId6"/>
    <p:sldId id="308" r:id="rId7"/>
    <p:sldId id="327" r:id="rId8"/>
    <p:sldId id="407" r:id="rId9"/>
    <p:sldId id="278" r:id="rId10"/>
    <p:sldId id="311" r:id="rId11"/>
    <p:sldId id="312" r:id="rId12"/>
    <p:sldId id="345" r:id="rId13"/>
    <p:sldId id="346" r:id="rId14"/>
    <p:sldId id="347" r:id="rId15"/>
    <p:sldId id="319" r:id="rId16"/>
    <p:sldId id="348" r:id="rId17"/>
    <p:sldId id="408" r:id="rId18"/>
    <p:sldId id="332" r:id="rId19"/>
    <p:sldId id="323" r:id="rId20"/>
    <p:sldId id="333" r:id="rId21"/>
    <p:sldId id="334" r:id="rId22"/>
    <p:sldId id="410" r:id="rId23"/>
    <p:sldId id="411" r:id="rId24"/>
    <p:sldId id="294" r:id="rId25"/>
    <p:sldId id="413" r:id="rId26"/>
    <p:sldId id="414" r:id="rId27"/>
    <p:sldId id="421" r:id="rId28"/>
    <p:sldId id="415" r:id="rId29"/>
    <p:sldId id="261" r:id="rId30"/>
    <p:sldId id="416" r:id="rId31"/>
    <p:sldId id="417" r:id="rId32"/>
    <p:sldId id="418" r:id="rId33"/>
    <p:sldId id="267" r:id="rId34"/>
    <p:sldId id="263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8"/>
    <p:restoredTop sz="94620"/>
  </p:normalViewPr>
  <p:slideViewPr>
    <p:cSldViewPr snapToGrid="0" snapToObjects="1">
      <p:cViewPr varScale="1">
        <p:scale>
          <a:sx n="93" d="100"/>
          <a:sy n="93" d="100"/>
        </p:scale>
        <p:origin x="166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9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85A476-F295-A14A-ABD4-9002FF4A84FE}" type="doc">
      <dgm:prSet loTypeId="urn:microsoft.com/office/officeart/2005/8/layout/venn1" loCatId="" qsTypeId="urn:microsoft.com/office/officeart/2005/8/quickstyle/simple4" qsCatId="simple" csTypeId="urn:microsoft.com/office/officeart/2005/8/colors/colorful2" csCatId="colorful" phldr="1"/>
      <dgm:spPr/>
    </dgm:pt>
    <dgm:pt modelId="{F7B69AF8-5AC5-8B47-BA59-1C9A6535ADB3}">
      <dgm:prSet phldrT="[Texto]"/>
      <dgm:spPr/>
      <dgm:t>
        <a:bodyPr/>
        <a:lstStyle/>
        <a:p>
          <a:r>
            <a:rPr lang="es-ES" b="1" dirty="0">
              <a:latin typeface="Garamond"/>
              <a:cs typeface="Garamond"/>
            </a:rPr>
            <a:t>Identidad </a:t>
          </a:r>
          <a:r>
            <a:rPr lang="es-ES" b="0" dirty="0">
              <a:latin typeface="Garamond"/>
              <a:cs typeface="Garamond"/>
            </a:rPr>
            <a:t>(capacidad de conversación)</a:t>
          </a:r>
        </a:p>
      </dgm:t>
    </dgm:pt>
    <dgm:pt modelId="{07C90CCB-D2B4-4B41-A3B4-D8894988D3BA}" type="parTrans" cxnId="{9D66B7B1-A0C9-3746-902E-35609A63B603}">
      <dgm:prSet/>
      <dgm:spPr/>
      <dgm:t>
        <a:bodyPr/>
        <a:lstStyle/>
        <a:p>
          <a:endParaRPr lang="es-ES"/>
        </a:p>
      </dgm:t>
    </dgm:pt>
    <dgm:pt modelId="{EFD61480-C5C2-7440-A6E7-5362D68A14C5}" type="sibTrans" cxnId="{9D66B7B1-A0C9-3746-902E-35609A63B603}">
      <dgm:prSet/>
      <dgm:spPr/>
      <dgm:t>
        <a:bodyPr/>
        <a:lstStyle/>
        <a:p>
          <a:endParaRPr lang="es-ES"/>
        </a:p>
      </dgm:t>
    </dgm:pt>
    <dgm:pt modelId="{137A6D22-02CB-6444-A192-30FEEAC4E9F9}">
      <dgm:prSet phldrT="[Texto]"/>
      <dgm:spPr/>
      <dgm:t>
        <a:bodyPr/>
        <a:lstStyle/>
        <a:p>
          <a:r>
            <a:rPr lang="es-ES" b="1" dirty="0">
              <a:latin typeface="Garamond"/>
              <a:cs typeface="Garamond"/>
            </a:rPr>
            <a:t>Vínculos </a:t>
          </a:r>
          <a:r>
            <a:rPr lang="es-ES" dirty="0">
              <a:latin typeface="Garamond"/>
              <a:cs typeface="Garamond"/>
            </a:rPr>
            <a:t>(Celebración  / Fiesta)</a:t>
          </a:r>
        </a:p>
      </dgm:t>
    </dgm:pt>
    <dgm:pt modelId="{335F6D37-7649-FF44-A0D2-0F48600F764A}" type="parTrans" cxnId="{F238E62F-B604-3045-9AE0-9F5F64127265}">
      <dgm:prSet/>
      <dgm:spPr/>
      <dgm:t>
        <a:bodyPr/>
        <a:lstStyle/>
        <a:p>
          <a:endParaRPr lang="es-ES"/>
        </a:p>
      </dgm:t>
    </dgm:pt>
    <dgm:pt modelId="{610D9181-7C2F-7842-AEF0-0CF1678126E0}" type="sibTrans" cxnId="{F238E62F-B604-3045-9AE0-9F5F64127265}">
      <dgm:prSet/>
      <dgm:spPr/>
      <dgm:t>
        <a:bodyPr/>
        <a:lstStyle/>
        <a:p>
          <a:endParaRPr lang="es-ES"/>
        </a:p>
      </dgm:t>
    </dgm:pt>
    <dgm:pt modelId="{81EAA564-9104-5642-97EB-50B5EC327A90}">
      <dgm:prSet phldrT="[Texto]"/>
      <dgm:spPr/>
      <dgm:t>
        <a:bodyPr/>
        <a:lstStyle/>
        <a:p>
          <a:r>
            <a:rPr lang="es-ES" b="1" dirty="0">
              <a:latin typeface="Garamond"/>
              <a:cs typeface="Garamond"/>
            </a:rPr>
            <a:t>Acuerdos </a:t>
          </a:r>
          <a:r>
            <a:rPr lang="es-ES" dirty="0">
              <a:latin typeface="Garamond"/>
              <a:cs typeface="Garamond"/>
            </a:rPr>
            <a:t>(deliberación consciente) </a:t>
          </a:r>
        </a:p>
      </dgm:t>
    </dgm:pt>
    <dgm:pt modelId="{DEBA59A3-2D33-B141-871D-A7AE6C6CFA17}" type="parTrans" cxnId="{4DA5C08E-D7FA-7D4C-BB29-9D32008F5B82}">
      <dgm:prSet/>
      <dgm:spPr/>
      <dgm:t>
        <a:bodyPr/>
        <a:lstStyle/>
        <a:p>
          <a:endParaRPr lang="es-ES"/>
        </a:p>
      </dgm:t>
    </dgm:pt>
    <dgm:pt modelId="{C34914BF-4E01-794F-A7E4-F7B42A755774}" type="sibTrans" cxnId="{4DA5C08E-D7FA-7D4C-BB29-9D32008F5B82}">
      <dgm:prSet/>
      <dgm:spPr/>
      <dgm:t>
        <a:bodyPr/>
        <a:lstStyle/>
        <a:p>
          <a:endParaRPr lang="es-ES"/>
        </a:p>
      </dgm:t>
    </dgm:pt>
    <dgm:pt modelId="{C65EFCD6-5BCD-2749-B5A8-0C2D8630A184}" type="pres">
      <dgm:prSet presAssocID="{C885A476-F295-A14A-ABD4-9002FF4A84FE}" presName="compositeShape" presStyleCnt="0">
        <dgm:presLayoutVars>
          <dgm:chMax val="7"/>
          <dgm:dir/>
          <dgm:resizeHandles val="exact"/>
        </dgm:presLayoutVars>
      </dgm:prSet>
      <dgm:spPr/>
    </dgm:pt>
    <dgm:pt modelId="{52FBD424-0717-8346-9A21-A1252AD198CD}" type="pres">
      <dgm:prSet presAssocID="{F7B69AF8-5AC5-8B47-BA59-1C9A6535ADB3}" presName="circ1" presStyleLbl="vennNode1" presStyleIdx="0" presStyleCnt="3" custLinFactNeighborX="-382" custLinFactNeighborY="1622"/>
      <dgm:spPr/>
    </dgm:pt>
    <dgm:pt modelId="{77D9A08C-CBEF-B149-914C-9DD490560785}" type="pres">
      <dgm:prSet presAssocID="{F7B69AF8-5AC5-8B47-BA59-1C9A6535ADB3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5D949852-500D-A541-81AE-0F3F2FE075CE}" type="pres">
      <dgm:prSet presAssocID="{81EAA564-9104-5642-97EB-50B5EC327A90}" presName="circ2" presStyleLbl="vennNode1" presStyleIdx="1" presStyleCnt="3"/>
      <dgm:spPr/>
    </dgm:pt>
    <dgm:pt modelId="{E3C91106-6287-624B-B17E-E02FC810F7AC}" type="pres">
      <dgm:prSet presAssocID="{81EAA564-9104-5642-97EB-50B5EC327A90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A39D1FC0-B2FF-474C-B361-D526A0F4129D}" type="pres">
      <dgm:prSet presAssocID="{137A6D22-02CB-6444-A192-30FEEAC4E9F9}" presName="circ3" presStyleLbl="vennNode1" presStyleIdx="2" presStyleCnt="3"/>
      <dgm:spPr/>
    </dgm:pt>
    <dgm:pt modelId="{CC5F83E1-F900-C84D-93A6-8CA1697210DD}" type="pres">
      <dgm:prSet presAssocID="{137A6D22-02CB-6444-A192-30FEEAC4E9F9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F238E62F-B604-3045-9AE0-9F5F64127265}" srcId="{C885A476-F295-A14A-ABD4-9002FF4A84FE}" destId="{137A6D22-02CB-6444-A192-30FEEAC4E9F9}" srcOrd="2" destOrd="0" parTransId="{335F6D37-7649-FF44-A0D2-0F48600F764A}" sibTransId="{610D9181-7C2F-7842-AEF0-0CF1678126E0}"/>
    <dgm:cxn modelId="{7C8A1337-5C4F-5543-B603-BC4902F54AB8}" type="presOf" srcId="{81EAA564-9104-5642-97EB-50B5EC327A90}" destId="{E3C91106-6287-624B-B17E-E02FC810F7AC}" srcOrd="1" destOrd="0" presId="urn:microsoft.com/office/officeart/2005/8/layout/venn1"/>
    <dgm:cxn modelId="{45C0B680-BFE8-5C42-9394-13D0CEAE894E}" type="presOf" srcId="{F7B69AF8-5AC5-8B47-BA59-1C9A6535ADB3}" destId="{77D9A08C-CBEF-B149-914C-9DD490560785}" srcOrd="1" destOrd="0" presId="urn:microsoft.com/office/officeart/2005/8/layout/venn1"/>
    <dgm:cxn modelId="{CE12DF8C-29C7-9940-BABE-9E90016D7405}" type="presOf" srcId="{C885A476-F295-A14A-ABD4-9002FF4A84FE}" destId="{C65EFCD6-5BCD-2749-B5A8-0C2D8630A184}" srcOrd="0" destOrd="0" presId="urn:microsoft.com/office/officeart/2005/8/layout/venn1"/>
    <dgm:cxn modelId="{4DA5C08E-D7FA-7D4C-BB29-9D32008F5B82}" srcId="{C885A476-F295-A14A-ABD4-9002FF4A84FE}" destId="{81EAA564-9104-5642-97EB-50B5EC327A90}" srcOrd="1" destOrd="0" parTransId="{DEBA59A3-2D33-B141-871D-A7AE6C6CFA17}" sibTransId="{C34914BF-4E01-794F-A7E4-F7B42A755774}"/>
    <dgm:cxn modelId="{AFE35EA5-B119-AD48-9D28-0F3E6379D091}" type="presOf" srcId="{137A6D22-02CB-6444-A192-30FEEAC4E9F9}" destId="{CC5F83E1-F900-C84D-93A6-8CA1697210DD}" srcOrd="1" destOrd="0" presId="urn:microsoft.com/office/officeart/2005/8/layout/venn1"/>
    <dgm:cxn modelId="{9D66B7B1-A0C9-3746-902E-35609A63B603}" srcId="{C885A476-F295-A14A-ABD4-9002FF4A84FE}" destId="{F7B69AF8-5AC5-8B47-BA59-1C9A6535ADB3}" srcOrd="0" destOrd="0" parTransId="{07C90CCB-D2B4-4B41-A3B4-D8894988D3BA}" sibTransId="{EFD61480-C5C2-7440-A6E7-5362D68A14C5}"/>
    <dgm:cxn modelId="{21D73ABD-628F-C444-8187-36CFAB84AC02}" type="presOf" srcId="{137A6D22-02CB-6444-A192-30FEEAC4E9F9}" destId="{A39D1FC0-B2FF-474C-B361-D526A0F4129D}" srcOrd="0" destOrd="0" presId="urn:microsoft.com/office/officeart/2005/8/layout/venn1"/>
    <dgm:cxn modelId="{A21ABCDE-3F40-894F-898E-FED66CA8D8DB}" type="presOf" srcId="{F7B69AF8-5AC5-8B47-BA59-1C9A6535ADB3}" destId="{52FBD424-0717-8346-9A21-A1252AD198CD}" srcOrd="0" destOrd="0" presId="urn:microsoft.com/office/officeart/2005/8/layout/venn1"/>
    <dgm:cxn modelId="{A78CB9F0-3991-4745-98A2-0DE4355A6D20}" type="presOf" srcId="{81EAA564-9104-5642-97EB-50B5EC327A90}" destId="{5D949852-500D-A541-81AE-0F3F2FE075CE}" srcOrd="0" destOrd="0" presId="urn:microsoft.com/office/officeart/2005/8/layout/venn1"/>
    <dgm:cxn modelId="{281D2681-ACD4-5645-9E24-90B928FD5C16}" type="presParOf" srcId="{C65EFCD6-5BCD-2749-B5A8-0C2D8630A184}" destId="{52FBD424-0717-8346-9A21-A1252AD198CD}" srcOrd="0" destOrd="0" presId="urn:microsoft.com/office/officeart/2005/8/layout/venn1"/>
    <dgm:cxn modelId="{0119C7CE-6EA1-434A-87D7-F089F207FE55}" type="presParOf" srcId="{C65EFCD6-5BCD-2749-B5A8-0C2D8630A184}" destId="{77D9A08C-CBEF-B149-914C-9DD490560785}" srcOrd="1" destOrd="0" presId="urn:microsoft.com/office/officeart/2005/8/layout/venn1"/>
    <dgm:cxn modelId="{93735CAA-8968-2F4C-A5D9-D3CB1D8E7AAD}" type="presParOf" srcId="{C65EFCD6-5BCD-2749-B5A8-0C2D8630A184}" destId="{5D949852-500D-A541-81AE-0F3F2FE075CE}" srcOrd="2" destOrd="0" presId="urn:microsoft.com/office/officeart/2005/8/layout/venn1"/>
    <dgm:cxn modelId="{362FD419-599E-8449-89FE-42AD3801DD82}" type="presParOf" srcId="{C65EFCD6-5BCD-2749-B5A8-0C2D8630A184}" destId="{E3C91106-6287-624B-B17E-E02FC810F7AC}" srcOrd="3" destOrd="0" presId="urn:microsoft.com/office/officeart/2005/8/layout/venn1"/>
    <dgm:cxn modelId="{08A60676-8B0B-C044-956F-B1877F84967A}" type="presParOf" srcId="{C65EFCD6-5BCD-2749-B5A8-0C2D8630A184}" destId="{A39D1FC0-B2FF-474C-B361-D526A0F4129D}" srcOrd="4" destOrd="0" presId="urn:microsoft.com/office/officeart/2005/8/layout/venn1"/>
    <dgm:cxn modelId="{D2EEFFF9-223C-D346-9288-230311E3C8F2}" type="presParOf" srcId="{C65EFCD6-5BCD-2749-B5A8-0C2D8630A184}" destId="{CC5F83E1-F900-C84D-93A6-8CA1697210DD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57AC3EB-218D-4F49-8B5F-A8F4E3D60C53}" type="doc">
      <dgm:prSet loTypeId="urn:microsoft.com/office/officeart/2005/8/layout/process4" loCatId="process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0D4F68BE-3AAA-4123-B5D5-E122AEBE21A8}">
      <dgm:prSet/>
      <dgm:spPr/>
      <dgm:t>
        <a:bodyPr/>
        <a:lstStyle/>
        <a:p>
          <a:r>
            <a:rPr lang="es-ES_tradnl"/>
            <a:t>Tejido Social: hace referencia a los vínculos sociales e institucionales que favorecen la cohesión y la reproducción de la vida social. </a:t>
          </a:r>
          <a:endParaRPr lang="en-US"/>
        </a:p>
      </dgm:t>
    </dgm:pt>
    <dgm:pt modelId="{06A2B9D9-8084-48F5-9F2E-9122042A0BB8}" type="parTrans" cxnId="{CD01029C-09B9-474E-8809-16ACA7597587}">
      <dgm:prSet/>
      <dgm:spPr/>
      <dgm:t>
        <a:bodyPr/>
        <a:lstStyle/>
        <a:p>
          <a:endParaRPr lang="en-US"/>
        </a:p>
      </dgm:t>
    </dgm:pt>
    <dgm:pt modelId="{BF875685-F1B7-42E2-84FA-D5A463C9C37F}" type="sibTrans" cxnId="{CD01029C-09B9-474E-8809-16ACA7597587}">
      <dgm:prSet/>
      <dgm:spPr/>
      <dgm:t>
        <a:bodyPr/>
        <a:lstStyle/>
        <a:p>
          <a:endParaRPr lang="en-US"/>
        </a:p>
      </dgm:t>
    </dgm:pt>
    <dgm:pt modelId="{652266DE-120C-41B8-8AC0-F17CB74775BB}">
      <dgm:prSet/>
      <dgm:spPr/>
      <dgm:t>
        <a:bodyPr/>
        <a:lstStyle/>
        <a:p>
          <a:r>
            <a:rPr lang="es-ES_tradnl"/>
            <a:t>Sus componentes: </a:t>
          </a:r>
          <a:endParaRPr lang="en-US"/>
        </a:p>
      </dgm:t>
    </dgm:pt>
    <dgm:pt modelId="{D49D247A-A4F5-439C-93AD-0CE77D053360}" type="parTrans" cxnId="{C09B9F2B-2ED5-4B68-954E-D993A713D481}">
      <dgm:prSet/>
      <dgm:spPr/>
      <dgm:t>
        <a:bodyPr/>
        <a:lstStyle/>
        <a:p>
          <a:endParaRPr lang="en-US"/>
        </a:p>
      </dgm:t>
    </dgm:pt>
    <dgm:pt modelId="{E6497648-527D-4543-AE41-35FD22676CEF}" type="sibTrans" cxnId="{C09B9F2B-2ED5-4B68-954E-D993A713D481}">
      <dgm:prSet/>
      <dgm:spPr/>
      <dgm:t>
        <a:bodyPr/>
        <a:lstStyle/>
        <a:p>
          <a:endParaRPr lang="en-US"/>
        </a:p>
      </dgm:t>
    </dgm:pt>
    <dgm:pt modelId="{638A7AEF-1B62-4716-A521-A992EEDCEE93}">
      <dgm:prSet/>
      <dgm:spPr/>
      <dgm:t>
        <a:bodyPr/>
        <a:lstStyle/>
        <a:p>
          <a:r>
            <a:rPr lang="es-ES_tradnl"/>
            <a:t>Los</a:t>
          </a:r>
          <a:r>
            <a:rPr lang="es-ES_tradnl" b="1"/>
            <a:t> vínculos</a:t>
          </a:r>
          <a:r>
            <a:rPr lang="es-ES_tradnl"/>
            <a:t>: son las relaciones de confianza y cuidado.</a:t>
          </a:r>
          <a:endParaRPr lang="en-US"/>
        </a:p>
      </dgm:t>
    </dgm:pt>
    <dgm:pt modelId="{950597A2-C1BC-42A9-B895-79F2F13405C1}" type="parTrans" cxnId="{10EFB785-3553-49C5-B3DE-31D079B93325}">
      <dgm:prSet/>
      <dgm:spPr/>
      <dgm:t>
        <a:bodyPr/>
        <a:lstStyle/>
        <a:p>
          <a:endParaRPr lang="en-US"/>
        </a:p>
      </dgm:t>
    </dgm:pt>
    <dgm:pt modelId="{948A4628-2E04-40F0-94D1-3FF8934979D8}" type="sibTrans" cxnId="{10EFB785-3553-49C5-B3DE-31D079B93325}">
      <dgm:prSet/>
      <dgm:spPr/>
      <dgm:t>
        <a:bodyPr/>
        <a:lstStyle/>
        <a:p>
          <a:endParaRPr lang="en-US"/>
        </a:p>
      </dgm:t>
    </dgm:pt>
    <dgm:pt modelId="{F89C30C4-A265-4643-BA21-469AD13B6435}">
      <dgm:prSet/>
      <dgm:spPr/>
      <dgm:t>
        <a:bodyPr/>
        <a:lstStyle/>
        <a:p>
          <a:r>
            <a:rPr lang="es-ES_tradnl"/>
            <a:t>La </a:t>
          </a:r>
          <a:r>
            <a:rPr lang="es-ES_tradnl" b="1"/>
            <a:t>identidad</a:t>
          </a:r>
          <a:r>
            <a:rPr lang="es-ES_tradnl"/>
            <a:t>: es la construcción de referentes de sentido y de pertenencia. </a:t>
          </a:r>
          <a:endParaRPr lang="en-US"/>
        </a:p>
      </dgm:t>
    </dgm:pt>
    <dgm:pt modelId="{AC14A9CE-8F5E-4C5C-8C3F-2671CF582921}" type="parTrans" cxnId="{9D1835AD-C92F-451D-8372-3F3F26E65D19}">
      <dgm:prSet/>
      <dgm:spPr/>
      <dgm:t>
        <a:bodyPr/>
        <a:lstStyle/>
        <a:p>
          <a:endParaRPr lang="en-US"/>
        </a:p>
      </dgm:t>
    </dgm:pt>
    <dgm:pt modelId="{D75F37DC-C779-40EC-9629-E30F1E89C61D}" type="sibTrans" cxnId="{9D1835AD-C92F-451D-8372-3F3F26E65D19}">
      <dgm:prSet/>
      <dgm:spPr/>
      <dgm:t>
        <a:bodyPr/>
        <a:lstStyle/>
        <a:p>
          <a:endParaRPr lang="en-US"/>
        </a:p>
      </dgm:t>
    </dgm:pt>
    <dgm:pt modelId="{ECF1C1FF-2B73-4FE4-A1B1-4C606E818DA0}">
      <dgm:prSet/>
      <dgm:spPr/>
      <dgm:t>
        <a:bodyPr/>
        <a:lstStyle/>
        <a:p>
          <a:r>
            <a:rPr lang="es-ES_tradnl"/>
            <a:t>Los </a:t>
          </a:r>
          <a:r>
            <a:rPr lang="es-ES_tradnl" b="1"/>
            <a:t>acuerdos</a:t>
          </a:r>
          <a:r>
            <a:rPr lang="es-ES_tradnl"/>
            <a:t>: es la participación en las decisiones colectivas.</a:t>
          </a:r>
          <a:r>
            <a:rPr lang="es-CL"/>
            <a:t> </a:t>
          </a:r>
          <a:endParaRPr lang="en-US"/>
        </a:p>
      </dgm:t>
    </dgm:pt>
    <dgm:pt modelId="{F1107804-1977-40B2-87CA-80266EB126C0}" type="parTrans" cxnId="{C2F2C1E6-6E2C-4B54-B240-B252851847E6}">
      <dgm:prSet/>
      <dgm:spPr/>
      <dgm:t>
        <a:bodyPr/>
        <a:lstStyle/>
        <a:p>
          <a:endParaRPr lang="en-US"/>
        </a:p>
      </dgm:t>
    </dgm:pt>
    <dgm:pt modelId="{35EBF2FD-F43B-45C3-B1CB-8C3313E456FF}" type="sibTrans" cxnId="{C2F2C1E6-6E2C-4B54-B240-B252851847E6}">
      <dgm:prSet/>
      <dgm:spPr/>
      <dgm:t>
        <a:bodyPr/>
        <a:lstStyle/>
        <a:p>
          <a:endParaRPr lang="en-US"/>
        </a:p>
      </dgm:t>
    </dgm:pt>
    <dgm:pt modelId="{69708A8E-1096-BF4F-B0A2-7A0FD767CF56}" type="pres">
      <dgm:prSet presAssocID="{057AC3EB-218D-4F49-8B5F-A8F4E3D60C53}" presName="Name0" presStyleCnt="0">
        <dgm:presLayoutVars>
          <dgm:dir/>
          <dgm:animLvl val="lvl"/>
          <dgm:resizeHandles val="exact"/>
        </dgm:presLayoutVars>
      </dgm:prSet>
      <dgm:spPr/>
    </dgm:pt>
    <dgm:pt modelId="{4EA7BC04-CFC6-8A41-894B-A6A450B16775}" type="pres">
      <dgm:prSet presAssocID="{652266DE-120C-41B8-8AC0-F17CB74775BB}" presName="boxAndChildren" presStyleCnt="0"/>
      <dgm:spPr/>
    </dgm:pt>
    <dgm:pt modelId="{5FF69CC8-1CD8-D44A-AAC0-40D326A44624}" type="pres">
      <dgm:prSet presAssocID="{652266DE-120C-41B8-8AC0-F17CB74775BB}" presName="parentTextBox" presStyleLbl="node1" presStyleIdx="0" presStyleCnt="2"/>
      <dgm:spPr/>
    </dgm:pt>
    <dgm:pt modelId="{8B7E3314-9DB8-0048-A2C3-8DA5B15C0647}" type="pres">
      <dgm:prSet presAssocID="{652266DE-120C-41B8-8AC0-F17CB74775BB}" presName="entireBox" presStyleLbl="node1" presStyleIdx="0" presStyleCnt="2"/>
      <dgm:spPr/>
    </dgm:pt>
    <dgm:pt modelId="{77E93701-B264-FB43-91DA-9E6826437E37}" type="pres">
      <dgm:prSet presAssocID="{652266DE-120C-41B8-8AC0-F17CB74775BB}" presName="descendantBox" presStyleCnt="0"/>
      <dgm:spPr/>
    </dgm:pt>
    <dgm:pt modelId="{A29A9B76-EF2D-8E49-A7B7-8B3A7D1E3C7B}" type="pres">
      <dgm:prSet presAssocID="{638A7AEF-1B62-4716-A521-A992EEDCEE93}" presName="childTextBox" presStyleLbl="fgAccFollowNode1" presStyleIdx="0" presStyleCnt="3">
        <dgm:presLayoutVars>
          <dgm:bulletEnabled val="1"/>
        </dgm:presLayoutVars>
      </dgm:prSet>
      <dgm:spPr/>
    </dgm:pt>
    <dgm:pt modelId="{67829124-BDCC-3D40-A2A4-F52809876172}" type="pres">
      <dgm:prSet presAssocID="{F89C30C4-A265-4643-BA21-469AD13B6435}" presName="childTextBox" presStyleLbl="fgAccFollowNode1" presStyleIdx="1" presStyleCnt="3">
        <dgm:presLayoutVars>
          <dgm:bulletEnabled val="1"/>
        </dgm:presLayoutVars>
      </dgm:prSet>
      <dgm:spPr/>
    </dgm:pt>
    <dgm:pt modelId="{B453FED5-64B5-D44B-B6C5-15AB67104DBF}" type="pres">
      <dgm:prSet presAssocID="{ECF1C1FF-2B73-4FE4-A1B1-4C606E818DA0}" presName="childTextBox" presStyleLbl="fgAccFollowNode1" presStyleIdx="2" presStyleCnt="3">
        <dgm:presLayoutVars>
          <dgm:bulletEnabled val="1"/>
        </dgm:presLayoutVars>
      </dgm:prSet>
      <dgm:spPr/>
    </dgm:pt>
    <dgm:pt modelId="{9658F030-4019-B047-9365-DDE8A012A930}" type="pres">
      <dgm:prSet presAssocID="{BF875685-F1B7-42E2-84FA-D5A463C9C37F}" presName="sp" presStyleCnt="0"/>
      <dgm:spPr/>
    </dgm:pt>
    <dgm:pt modelId="{0842DC23-C36B-5B4E-ADC7-5726D0C974CA}" type="pres">
      <dgm:prSet presAssocID="{0D4F68BE-3AAA-4123-B5D5-E122AEBE21A8}" presName="arrowAndChildren" presStyleCnt="0"/>
      <dgm:spPr/>
    </dgm:pt>
    <dgm:pt modelId="{4F1DAE2C-33FD-FD4F-91E5-F453C139756D}" type="pres">
      <dgm:prSet presAssocID="{0D4F68BE-3AAA-4123-B5D5-E122AEBE21A8}" presName="parentTextArrow" presStyleLbl="node1" presStyleIdx="1" presStyleCnt="2"/>
      <dgm:spPr/>
    </dgm:pt>
  </dgm:ptLst>
  <dgm:cxnLst>
    <dgm:cxn modelId="{C9184005-723E-A24F-8510-B4814F44ACBB}" type="presOf" srcId="{638A7AEF-1B62-4716-A521-A992EEDCEE93}" destId="{A29A9B76-EF2D-8E49-A7B7-8B3A7D1E3C7B}" srcOrd="0" destOrd="0" presId="urn:microsoft.com/office/officeart/2005/8/layout/process4"/>
    <dgm:cxn modelId="{267DA01A-3C4F-FE4F-931E-C96A6A9AD0A0}" type="presOf" srcId="{652266DE-120C-41B8-8AC0-F17CB74775BB}" destId="{5FF69CC8-1CD8-D44A-AAC0-40D326A44624}" srcOrd="0" destOrd="0" presId="urn:microsoft.com/office/officeart/2005/8/layout/process4"/>
    <dgm:cxn modelId="{C09B9F2B-2ED5-4B68-954E-D993A713D481}" srcId="{057AC3EB-218D-4F49-8B5F-A8F4E3D60C53}" destId="{652266DE-120C-41B8-8AC0-F17CB74775BB}" srcOrd="1" destOrd="0" parTransId="{D49D247A-A4F5-439C-93AD-0CE77D053360}" sibTransId="{E6497648-527D-4543-AE41-35FD22676CEF}"/>
    <dgm:cxn modelId="{08A0B350-D3A8-A942-B27B-56CC947DB2E9}" type="presOf" srcId="{652266DE-120C-41B8-8AC0-F17CB74775BB}" destId="{8B7E3314-9DB8-0048-A2C3-8DA5B15C0647}" srcOrd="1" destOrd="0" presId="urn:microsoft.com/office/officeart/2005/8/layout/process4"/>
    <dgm:cxn modelId="{E1E62361-F9AE-8F44-85C6-9D36C232C9D7}" type="presOf" srcId="{ECF1C1FF-2B73-4FE4-A1B1-4C606E818DA0}" destId="{B453FED5-64B5-D44B-B6C5-15AB67104DBF}" srcOrd="0" destOrd="0" presId="urn:microsoft.com/office/officeart/2005/8/layout/process4"/>
    <dgm:cxn modelId="{10EFB785-3553-49C5-B3DE-31D079B93325}" srcId="{652266DE-120C-41B8-8AC0-F17CB74775BB}" destId="{638A7AEF-1B62-4716-A521-A992EEDCEE93}" srcOrd="0" destOrd="0" parTransId="{950597A2-C1BC-42A9-B895-79F2F13405C1}" sibTransId="{948A4628-2E04-40F0-94D1-3FF8934979D8}"/>
    <dgm:cxn modelId="{CD01029C-09B9-474E-8809-16ACA7597587}" srcId="{057AC3EB-218D-4F49-8B5F-A8F4E3D60C53}" destId="{0D4F68BE-3AAA-4123-B5D5-E122AEBE21A8}" srcOrd="0" destOrd="0" parTransId="{06A2B9D9-8084-48F5-9F2E-9122042A0BB8}" sibTransId="{BF875685-F1B7-42E2-84FA-D5A463C9C37F}"/>
    <dgm:cxn modelId="{670059AA-63CC-7046-90B0-FEE7885AC785}" type="presOf" srcId="{0D4F68BE-3AAA-4123-B5D5-E122AEBE21A8}" destId="{4F1DAE2C-33FD-FD4F-91E5-F453C139756D}" srcOrd="0" destOrd="0" presId="urn:microsoft.com/office/officeart/2005/8/layout/process4"/>
    <dgm:cxn modelId="{9D1835AD-C92F-451D-8372-3F3F26E65D19}" srcId="{652266DE-120C-41B8-8AC0-F17CB74775BB}" destId="{F89C30C4-A265-4643-BA21-469AD13B6435}" srcOrd="1" destOrd="0" parTransId="{AC14A9CE-8F5E-4C5C-8C3F-2671CF582921}" sibTransId="{D75F37DC-C779-40EC-9629-E30F1E89C61D}"/>
    <dgm:cxn modelId="{51820AD1-96FF-5E4D-8DC4-B85B7033B398}" type="presOf" srcId="{F89C30C4-A265-4643-BA21-469AD13B6435}" destId="{67829124-BDCC-3D40-A2A4-F52809876172}" srcOrd="0" destOrd="0" presId="urn:microsoft.com/office/officeart/2005/8/layout/process4"/>
    <dgm:cxn modelId="{C2F2C1E6-6E2C-4B54-B240-B252851847E6}" srcId="{652266DE-120C-41B8-8AC0-F17CB74775BB}" destId="{ECF1C1FF-2B73-4FE4-A1B1-4C606E818DA0}" srcOrd="2" destOrd="0" parTransId="{F1107804-1977-40B2-87CA-80266EB126C0}" sibTransId="{35EBF2FD-F43B-45C3-B1CB-8C3313E456FF}"/>
    <dgm:cxn modelId="{4CF5EFFC-7B2E-424C-A8AC-0CD753D5568F}" type="presOf" srcId="{057AC3EB-218D-4F49-8B5F-A8F4E3D60C53}" destId="{69708A8E-1096-BF4F-B0A2-7A0FD767CF56}" srcOrd="0" destOrd="0" presId="urn:microsoft.com/office/officeart/2005/8/layout/process4"/>
    <dgm:cxn modelId="{B23D6A9F-C1CC-3F45-9681-95B95722D179}" type="presParOf" srcId="{69708A8E-1096-BF4F-B0A2-7A0FD767CF56}" destId="{4EA7BC04-CFC6-8A41-894B-A6A450B16775}" srcOrd="0" destOrd="0" presId="urn:microsoft.com/office/officeart/2005/8/layout/process4"/>
    <dgm:cxn modelId="{B023A57A-08F9-8542-B059-4AC9DF033976}" type="presParOf" srcId="{4EA7BC04-CFC6-8A41-894B-A6A450B16775}" destId="{5FF69CC8-1CD8-D44A-AAC0-40D326A44624}" srcOrd="0" destOrd="0" presId="urn:microsoft.com/office/officeart/2005/8/layout/process4"/>
    <dgm:cxn modelId="{860A97E9-ADF1-7642-B524-E4E02B18AB98}" type="presParOf" srcId="{4EA7BC04-CFC6-8A41-894B-A6A450B16775}" destId="{8B7E3314-9DB8-0048-A2C3-8DA5B15C0647}" srcOrd="1" destOrd="0" presId="urn:microsoft.com/office/officeart/2005/8/layout/process4"/>
    <dgm:cxn modelId="{7695BEB5-FE0D-E04B-BC60-2311508C6541}" type="presParOf" srcId="{4EA7BC04-CFC6-8A41-894B-A6A450B16775}" destId="{77E93701-B264-FB43-91DA-9E6826437E37}" srcOrd="2" destOrd="0" presId="urn:microsoft.com/office/officeart/2005/8/layout/process4"/>
    <dgm:cxn modelId="{9D6DAD1D-FF2F-E544-A1AE-684A4ACC3AD2}" type="presParOf" srcId="{77E93701-B264-FB43-91DA-9E6826437E37}" destId="{A29A9B76-EF2D-8E49-A7B7-8B3A7D1E3C7B}" srcOrd="0" destOrd="0" presId="urn:microsoft.com/office/officeart/2005/8/layout/process4"/>
    <dgm:cxn modelId="{2B7D68EF-A040-794A-AF35-89D1338B822B}" type="presParOf" srcId="{77E93701-B264-FB43-91DA-9E6826437E37}" destId="{67829124-BDCC-3D40-A2A4-F52809876172}" srcOrd="1" destOrd="0" presId="urn:microsoft.com/office/officeart/2005/8/layout/process4"/>
    <dgm:cxn modelId="{70187384-9DD0-414E-8CA6-983687E120B7}" type="presParOf" srcId="{77E93701-B264-FB43-91DA-9E6826437E37}" destId="{B453FED5-64B5-D44B-B6C5-15AB67104DBF}" srcOrd="2" destOrd="0" presId="urn:microsoft.com/office/officeart/2005/8/layout/process4"/>
    <dgm:cxn modelId="{1671E69D-77CB-984D-922A-7260DBFAF698}" type="presParOf" srcId="{69708A8E-1096-BF4F-B0A2-7A0FD767CF56}" destId="{9658F030-4019-B047-9365-DDE8A012A930}" srcOrd="1" destOrd="0" presId="urn:microsoft.com/office/officeart/2005/8/layout/process4"/>
    <dgm:cxn modelId="{89B38725-F707-254B-A5F8-579879E77F0C}" type="presParOf" srcId="{69708A8E-1096-BF4F-B0A2-7A0FD767CF56}" destId="{0842DC23-C36B-5B4E-ADC7-5726D0C974CA}" srcOrd="2" destOrd="0" presId="urn:microsoft.com/office/officeart/2005/8/layout/process4"/>
    <dgm:cxn modelId="{BB7C9CE0-3C73-4E43-A138-EFF59324AC62}" type="presParOf" srcId="{0842DC23-C36B-5B4E-ADC7-5726D0C974CA}" destId="{4F1DAE2C-33FD-FD4F-91E5-F453C139756D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2572CB6-DC8E-4F7A-A433-ACCF2970DBFB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32AC79E9-C477-4C56-8EBC-A9F0DB16F6C8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dirty="0"/>
            <a:t>Ante una amenaza se realiza una descarga de energía que lleva a: enfrentar, huir o paralizar. </a:t>
          </a:r>
          <a:endParaRPr lang="en-US" dirty="0"/>
        </a:p>
      </dgm:t>
    </dgm:pt>
    <dgm:pt modelId="{835EFA09-89C1-4152-AEAD-7DB2E7D31F63}" type="parTrans" cxnId="{F0C8F001-6BF0-4C0B-9E02-75ADEF40A680}">
      <dgm:prSet/>
      <dgm:spPr/>
      <dgm:t>
        <a:bodyPr/>
        <a:lstStyle/>
        <a:p>
          <a:endParaRPr lang="en-US"/>
        </a:p>
      </dgm:t>
    </dgm:pt>
    <dgm:pt modelId="{C74BCE2B-5319-456B-BFE8-DEB83484C058}" type="sibTrans" cxnId="{F0C8F001-6BF0-4C0B-9E02-75ADEF40A680}">
      <dgm:prSet/>
      <dgm:spPr/>
      <dgm:t>
        <a:bodyPr/>
        <a:lstStyle/>
        <a:p>
          <a:endParaRPr lang="en-US"/>
        </a:p>
      </dgm:t>
    </dgm:pt>
    <dgm:pt modelId="{E2A8DCCB-8DC8-468B-A99F-401E17461668}">
      <dgm:prSet/>
      <dgm:spPr/>
      <dgm:t>
        <a:bodyPr/>
        <a:lstStyle/>
        <a:p>
          <a:pPr>
            <a:lnSpc>
              <a:spcPct val="100000"/>
            </a:lnSpc>
          </a:pPr>
          <a:r>
            <a:rPr lang="es-ES"/>
            <a:t>El cerebro organizar la información de acuerdo a la intensidad de la energía descargada. </a:t>
          </a:r>
          <a:endParaRPr lang="en-US"/>
        </a:p>
      </dgm:t>
    </dgm:pt>
    <dgm:pt modelId="{2EF30717-2BA3-4B71-9094-D62ABAE06598}" type="parTrans" cxnId="{7AE1FEF2-2163-44EC-B92E-F4E22BD4D5DE}">
      <dgm:prSet/>
      <dgm:spPr/>
      <dgm:t>
        <a:bodyPr/>
        <a:lstStyle/>
        <a:p>
          <a:endParaRPr lang="en-US"/>
        </a:p>
      </dgm:t>
    </dgm:pt>
    <dgm:pt modelId="{5A166E69-BD51-4B81-AF98-417E86CEA95F}" type="sibTrans" cxnId="{7AE1FEF2-2163-44EC-B92E-F4E22BD4D5DE}">
      <dgm:prSet/>
      <dgm:spPr/>
      <dgm:t>
        <a:bodyPr/>
        <a:lstStyle/>
        <a:p>
          <a:endParaRPr lang="en-US"/>
        </a:p>
      </dgm:t>
    </dgm:pt>
    <dgm:pt modelId="{0B655E32-6B9C-4A77-90E0-BEC45EB291A0}">
      <dgm:prSet/>
      <dgm:spPr/>
      <dgm:t>
        <a:bodyPr/>
        <a:lstStyle/>
        <a:p>
          <a:pPr>
            <a:lnSpc>
              <a:spcPct val="100000"/>
            </a:lnSpc>
          </a:pPr>
          <a:r>
            <a:rPr lang="es-ES"/>
            <a:t>La experiencia de desconexión de coloca en el primer plano del cerebro, conectándose con experiencias pasadas.  </a:t>
          </a:r>
          <a:endParaRPr lang="en-US"/>
        </a:p>
      </dgm:t>
    </dgm:pt>
    <dgm:pt modelId="{AF316EB4-2B1B-446C-AA53-171D942979FD}" type="parTrans" cxnId="{945E0B83-116A-4BFA-9726-1A39CD61E3E5}">
      <dgm:prSet/>
      <dgm:spPr/>
      <dgm:t>
        <a:bodyPr/>
        <a:lstStyle/>
        <a:p>
          <a:endParaRPr lang="en-US"/>
        </a:p>
      </dgm:t>
    </dgm:pt>
    <dgm:pt modelId="{B6F36456-7686-4060-932D-239726F1AEA5}" type="sibTrans" cxnId="{945E0B83-116A-4BFA-9726-1A39CD61E3E5}">
      <dgm:prSet/>
      <dgm:spPr/>
      <dgm:t>
        <a:bodyPr/>
        <a:lstStyle/>
        <a:p>
          <a:endParaRPr lang="en-US"/>
        </a:p>
      </dgm:t>
    </dgm:pt>
    <dgm:pt modelId="{EA188F78-8719-4070-9A3A-8B2BE27593A1}" type="pres">
      <dgm:prSet presAssocID="{72572CB6-DC8E-4F7A-A433-ACCF2970DBFB}" presName="root" presStyleCnt="0">
        <dgm:presLayoutVars>
          <dgm:dir/>
          <dgm:resizeHandles val="exact"/>
        </dgm:presLayoutVars>
      </dgm:prSet>
      <dgm:spPr/>
    </dgm:pt>
    <dgm:pt modelId="{D1619B7C-A8CC-4F75-9A3F-E539573C7A21}" type="pres">
      <dgm:prSet presAssocID="{32AC79E9-C477-4C56-8EBC-A9F0DB16F6C8}" presName="compNode" presStyleCnt="0"/>
      <dgm:spPr/>
    </dgm:pt>
    <dgm:pt modelId="{FD4235FD-ED10-4DE7-A943-605BE8644944}" type="pres">
      <dgm:prSet presAssocID="{32AC79E9-C477-4C56-8EBC-A9F0DB16F6C8}" presName="bgRect" presStyleLbl="bgShp" presStyleIdx="0" presStyleCnt="3"/>
      <dgm:spPr/>
    </dgm:pt>
    <dgm:pt modelId="{6B7C5854-9D4D-4663-BE51-1FEA17EEEA06}" type="pres">
      <dgm:prSet presAssocID="{32AC79E9-C477-4C56-8EBC-A9F0DB16F6C8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ligro"/>
        </a:ext>
      </dgm:extLst>
    </dgm:pt>
    <dgm:pt modelId="{A1DDF272-E9AB-4B46-825B-4FC53E00E033}" type="pres">
      <dgm:prSet presAssocID="{32AC79E9-C477-4C56-8EBC-A9F0DB16F6C8}" presName="spaceRect" presStyleCnt="0"/>
      <dgm:spPr/>
    </dgm:pt>
    <dgm:pt modelId="{A9B53614-DBFC-424B-8A95-5BB751EA0F57}" type="pres">
      <dgm:prSet presAssocID="{32AC79E9-C477-4C56-8EBC-A9F0DB16F6C8}" presName="parTx" presStyleLbl="revTx" presStyleIdx="0" presStyleCnt="3">
        <dgm:presLayoutVars>
          <dgm:chMax val="0"/>
          <dgm:chPref val="0"/>
        </dgm:presLayoutVars>
      </dgm:prSet>
      <dgm:spPr/>
    </dgm:pt>
    <dgm:pt modelId="{607CBA2D-3FF9-493F-A8F4-5A445B1F5B46}" type="pres">
      <dgm:prSet presAssocID="{C74BCE2B-5319-456B-BFE8-DEB83484C058}" presName="sibTrans" presStyleCnt="0"/>
      <dgm:spPr/>
    </dgm:pt>
    <dgm:pt modelId="{23A377AA-1E68-41F2-A047-9E2AFCBE12CC}" type="pres">
      <dgm:prSet presAssocID="{E2A8DCCB-8DC8-468B-A99F-401E17461668}" presName="compNode" presStyleCnt="0"/>
      <dgm:spPr/>
    </dgm:pt>
    <dgm:pt modelId="{FAB607EC-220D-4788-8C60-232391B0D0E8}" type="pres">
      <dgm:prSet presAssocID="{E2A8DCCB-8DC8-468B-A99F-401E17461668}" presName="bgRect" presStyleLbl="bgShp" presStyleIdx="1" presStyleCnt="3"/>
      <dgm:spPr/>
    </dgm:pt>
    <dgm:pt modelId="{E2E7D01E-3EC1-49E9-95AE-67752B427CB4}" type="pres">
      <dgm:prSet presAssocID="{E2A8DCCB-8DC8-468B-A99F-401E1746166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erebro"/>
        </a:ext>
      </dgm:extLst>
    </dgm:pt>
    <dgm:pt modelId="{B8DF8728-3BF2-4033-8660-832721946E51}" type="pres">
      <dgm:prSet presAssocID="{E2A8DCCB-8DC8-468B-A99F-401E17461668}" presName="spaceRect" presStyleCnt="0"/>
      <dgm:spPr/>
    </dgm:pt>
    <dgm:pt modelId="{98801630-B4BD-4DF5-8700-B18AFD9A1DE8}" type="pres">
      <dgm:prSet presAssocID="{E2A8DCCB-8DC8-468B-A99F-401E17461668}" presName="parTx" presStyleLbl="revTx" presStyleIdx="1" presStyleCnt="3">
        <dgm:presLayoutVars>
          <dgm:chMax val="0"/>
          <dgm:chPref val="0"/>
        </dgm:presLayoutVars>
      </dgm:prSet>
      <dgm:spPr/>
    </dgm:pt>
    <dgm:pt modelId="{8F7F9A8B-BFA0-42B4-B9BE-B4E0C8C2B665}" type="pres">
      <dgm:prSet presAssocID="{5A166E69-BD51-4B81-AF98-417E86CEA95F}" presName="sibTrans" presStyleCnt="0"/>
      <dgm:spPr/>
    </dgm:pt>
    <dgm:pt modelId="{FC951554-D5F6-477A-B7AD-A6141639EB01}" type="pres">
      <dgm:prSet presAssocID="{0B655E32-6B9C-4A77-90E0-BEC45EB291A0}" presName="compNode" presStyleCnt="0"/>
      <dgm:spPr/>
    </dgm:pt>
    <dgm:pt modelId="{B3150150-2674-46A5-BBCA-2FFED4E1AD00}" type="pres">
      <dgm:prSet presAssocID="{0B655E32-6B9C-4A77-90E0-BEC45EB291A0}" presName="bgRect" presStyleLbl="bgShp" presStyleIdx="2" presStyleCnt="3"/>
      <dgm:spPr/>
    </dgm:pt>
    <dgm:pt modelId="{E16BA822-C179-451B-9267-5FD7A77EB996}" type="pres">
      <dgm:prSet presAssocID="{0B655E32-6B9C-4A77-90E0-BEC45EB291A0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in in head"/>
        </a:ext>
      </dgm:extLst>
    </dgm:pt>
    <dgm:pt modelId="{C328B436-7931-4D44-A3BB-6D75AD4EA8EB}" type="pres">
      <dgm:prSet presAssocID="{0B655E32-6B9C-4A77-90E0-BEC45EB291A0}" presName="spaceRect" presStyleCnt="0"/>
      <dgm:spPr/>
    </dgm:pt>
    <dgm:pt modelId="{EFDEEB38-697A-4F4F-B2E6-AA1BFF34D236}" type="pres">
      <dgm:prSet presAssocID="{0B655E32-6B9C-4A77-90E0-BEC45EB291A0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F0C8F001-6BF0-4C0B-9E02-75ADEF40A680}" srcId="{72572CB6-DC8E-4F7A-A433-ACCF2970DBFB}" destId="{32AC79E9-C477-4C56-8EBC-A9F0DB16F6C8}" srcOrd="0" destOrd="0" parTransId="{835EFA09-89C1-4152-AEAD-7DB2E7D31F63}" sibTransId="{C74BCE2B-5319-456B-BFE8-DEB83484C058}"/>
    <dgm:cxn modelId="{8DC9612B-1E4C-4E84-A494-B30957289B5C}" type="presOf" srcId="{32AC79E9-C477-4C56-8EBC-A9F0DB16F6C8}" destId="{A9B53614-DBFC-424B-8A95-5BB751EA0F57}" srcOrd="0" destOrd="0" presId="urn:microsoft.com/office/officeart/2018/2/layout/IconVerticalSolidList"/>
    <dgm:cxn modelId="{B201846E-9028-48A6-8808-A495032CDF7E}" type="presOf" srcId="{72572CB6-DC8E-4F7A-A433-ACCF2970DBFB}" destId="{EA188F78-8719-4070-9A3A-8B2BE27593A1}" srcOrd="0" destOrd="0" presId="urn:microsoft.com/office/officeart/2018/2/layout/IconVerticalSolidList"/>
    <dgm:cxn modelId="{C5FCA479-2612-4203-A1EC-C7D28A48DC92}" type="presOf" srcId="{0B655E32-6B9C-4A77-90E0-BEC45EB291A0}" destId="{EFDEEB38-697A-4F4F-B2E6-AA1BFF34D236}" srcOrd="0" destOrd="0" presId="urn:microsoft.com/office/officeart/2018/2/layout/IconVerticalSolidList"/>
    <dgm:cxn modelId="{945E0B83-116A-4BFA-9726-1A39CD61E3E5}" srcId="{72572CB6-DC8E-4F7A-A433-ACCF2970DBFB}" destId="{0B655E32-6B9C-4A77-90E0-BEC45EB291A0}" srcOrd="2" destOrd="0" parTransId="{AF316EB4-2B1B-446C-AA53-171D942979FD}" sibTransId="{B6F36456-7686-4060-932D-239726F1AEA5}"/>
    <dgm:cxn modelId="{7AE1FEF2-2163-44EC-B92E-F4E22BD4D5DE}" srcId="{72572CB6-DC8E-4F7A-A433-ACCF2970DBFB}" destId="{E2A8DCCB-8DC8-468B-A99F-401E17461668}" srcOrd="1" destOrd="0" parTransId="{2EF30717-2BA3-4B71-9094-D62ABAE06598}" sibTransId="{5A166E69-BD51-4B81-AF98-417E86CEA95F}"/>
    <dgm:cxn modelId="{71143AFA-925A-45A3-97ED-4C83AE1C3D3E}" type="presOf" srcId="{E2A8DCCB-8DC8-468B-A99F-401E17461668}" destId="{98801630-B4BD-4DF5-8700-B18AFD9A1DE8}" srcOrd="0" destOrd="0" presId="urn:microsoft.com/office/officeart/2018/2/layout/IconVerticalSolidList"/>
    <dgm:cxn modelId="{9AEFDA0F-D687-4970-B14E-1023C158541B}" type="presParOf" srcId="{EA188F78-8719-4070-9A3A-8B2BE27593A1}" destId="{D1619B7C-A8CC-4F75-9A3F-E539573C7A21}" srcOrd="0" destOrd="0" presId="urn:microsoft.com/office/officeart/2018/2/layout/IconVerticalSolidList"/>
    <dgm:cxn modelId="{4696C433-E7DB-4DB9-9513-6D7A5A19A2CB}" type="presParOf" srcId="{D1619B7C-A8CC-4F75-9A3F-E539573C7A21}" destId="{FD4235FD-ED10-4DE7-A943-605BE8644944}" srcOrd="0" destOrd="0" presId="urn:microsoft.com/office/officeart/2018/2/layout/IconVerticalSolidList"/>
    <dgm:cxn modelId="{8751E746-A8C4-490A-B69B-A596045CCB7D}" type="presParOf" srcId="{D1619B7C-A8CC-4F75-9A3F-E539573C7A21}" destId="{6B7C5854-9D4D-4663-BE51-1FEA17EEEA06}" srcOrd="1" destOrd="0" presId="urn:microsoft.com/office/officeart/2018/2/layout/IconVerticalSolidList"/>
    <dgm:cxn modelId="{D703ABFE-9666-4CDC-B2A5-46A56F81B37F}" type="presParOf" srcId="{D1619B7C-A8CC-4F75-9A3F-E539573C7A21}" destId="{A1DDF272-E9AB-4B46-825B-4FC53E00E033}" srcOrd="2" destOrd="0" presId="urn:microsoft.com/office/officeart/2018/2/layout/IconVerticalSolidList"/>
    <dgm:cxn modelId="{EAB34974-AF7F-4A96-9D41-640A31C5DDBB}" type="presParOf" srcId="{D1619B7C-A8CC-4F75-9A3F-E539573C7A21}" destId="{A9B53614-DBFC-424B-8A95-5BB751EA0F57}" srcOrd="3" destOrd="0" presId="urn:microsoft.com/office/officeart/2018/2/layout/IconVerticalSolidList"/>
    <dgm:cxn modelId="{1C551143-5973-40FA-A31B-61E46522EAA9}" type="presParOf" srcId="{EA188F78-8719-4070-9A3A-8B2BE27593A1}" destId="{607CBA2D-3FF9-493F-A8F4-5A445B1F5B46}" srcOrd="1" destOrd="0" presId="urn:microsoft.com/office/officeart/2018/2/layout/IconVerticalSolidList"/>
    <dgm:cxn modelId="{AEA6ED3B-0C34-4CF2-AA42-654C38B8F6E7}" type="presParOf" srcId="{EA188F78-8719-4070-9A3A-8B2BE27593A1}" destId="{23A377AA-1E68-41F2-A047-9E2AFCBE12CC}" srcOrd="2" destOrd="0" presId="urn:microsoft.com/office/officeart/2018/2/layout/IconVerticalSolidList"/>
    <dgm:cxn modelId="{987F48BF-3697-4C85-B44D-8F8D974E9B72}" type="presParOf" srcId="{23A377AA-1E68-41F2-A047-9E2AFCBE12CC}" destId="{FAB607EC-220D-4788-8C60-232391B0D0E8}" srcOrd="0" destOrd="0" presId="urn:microsoft.com/office/officeart/2018/2/layout/IconVerticalSolidList"/>
    <dgm:cxn modelId="{A65FD7A8-F17F-460C-9454-C32D02DED923}" type="presParOf" srcId="{23A377AA-1E68-41F2-A047-9E2AFCBE12CC}" destId="{E2E7D01E-3EC1-49E9-95AE-67752B427CB4}" srcOrd="1" destOrd="0" presId="urn:microsoft.com/office/officeart/2018/2/layout/IconVerticalSolidList"/>
    <dgm:cxn modelId="{4F029C47-E5A3-4E36-BD7C-130A0C902D91}" type="presParOf" srcId="{23A377AA-1E68-41F2-A047-9E2AFCBE12CC}" destId="{B8DF8728-3BF2-4033-8660-832721946E51}" srcOrd="2" destOrd="0" presId="urn:microsoft.com/office/officeart/2018/2/layout/IconVerticalSolidList"/>
    <dgm:cxn modelId="{56E7FB4B-50B9-40A8-A725-70B0AE6D3799}" type="presParOf" srcId="{23A377AA-1E68-41F2-A047-9E2AFCBE12CC}" destId="{98801630-B4BD-4DF5-8700-B18AFD9A1DE8}" srcOrd="3" destOrd="0" presId="urn:microsoft.com/office/officeart/2018/2/layout/IconVerticalSolidList"/>
    <dgm:cxn modelId="{DD19BE9E-46F3-4F8E-8608-F9E42FB65F6E}" type="presParOf" srcId="{EA188F78-8719-4070-9A3A-8B2BE27593A1}" destId="{8F7F9A8B-BFA0-42B4-B9BE-B4E0C8C2B665}" srcOrd="3" destOrd="0" presId="urn:microsoft.com/office/officeart/2018/2/layout/IconVerticalSolidList"/>
    <dgm:cxn modelId="{42E5EE7A-6DD9-4A1B-96C0-3975741E197B}" type="presParOf" srcId="{EA188F78-8719-4070-9A3A-8B2BE27593A1}" destId="{FC951554-D5F6-477A-B7AD-A6141639EB01}" srcOrd="4" destOrd="0" presId="urn:microsoft.com/office/officeart/2018/2/layout/IconVerticalSolidList"/>
    <dgm:cxn modelId="{9CDA6B07-5685-412C-B14C-3917D2CFD3CF}" type="presParOf" srcId="{FC951554-D5F6-477A-B7AD-A6141639EB01}" destId="{B3150150-2674-46A5-BBCA-2FFED4E1AD00}" srcOrd="0" destOrd="0" presId="urn:microsoft.com/office/officeart/2018/2/layout/IconVerticalSolidList"/>
    <dgm:cxn modelId="{C2568E35-C0E2-4D97-B0AE-92C6A8EE77B6}" type="presParOf" srcId="{FC951554-D5F6-477A-B7AD-A6141639EB01}" destId="{E16BA822-C179-451B-9267-5FD7A77EB996}" srcOrd="1" destOrd="0" presId="urn:microsoft.com/office/officeart/2018/2/layout/IconVerticalSolidList"/>
    <dgm:cxn modelId="{860C24C0-2E8F-4AC0-B7AC-41B2AF73C006}" type="presParOf" srcId="{FC951554-D5F6-477A-B7AD-A6141639EB01}" destId="{C328B436-7931-4D44-A3BB-6D75AD4EA8EB}" srcOrd="2" destOrd="0" presId="urn:microsoft.com/office/officeart/2018/2/layout/IconVerticalSolidList"/>
    <dgm:cxn modelId="{BAB2C5C9-351F-44DF-B15F-E93A83ACF8F2}" type="presParOf" srcId="{FC951554-D5F6-477A-B7AD-A6141639EB01}" destId="{EFDEEB38-697A-4F4F-B2E6-AA1BFF34D23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FA0FDD9-FE67-4E71-9AE1-B5F5D694D12E}" type="doc">
      <dgm:prSet loTypeId="urn:microsoft.com/office/officeart/2005/8/layout/matrix3" loCatId="matrix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949719E1-07C0-41BC-B531-1DB15FD4BD5D}">
      <dgm:prSet/>
      <dgm:spPr/>
      <dgm:t>
        <a:bodyPr/>
        <a:lstStyle/>
        <a:p>
          <a:r>
            <a:rPr lang="es-ES"/>
            <a:t>El trauma tiene que ver con una experiencia de </a:t>
          </a:r>
          <a:r>
            <a:rPr lang="es-ES" b="1"/>
            <a:t>desconexión</a:t>
          </a:r>
          <a:r>
            <a:rPr lang="es-ES"/>
            <a:t> que se posiciona en la memoria. </a:t>
          </a:r>
          <a:endParaRPr lang="en-US"/>
        </a:p>
      </dgm:t>
    </dgm:pt>
    <dgm:pt modelId="{E4F199C5-0F43-4B9B-A0AD-E5CB77C55135}" type="parTrans" cxnId="{7A097F4B-2D18-4DD0-9BBB-2E00F13EAF92}">
      <dgm:prSet/>
      <dgm:spPr/>
      <dgm:t>
        <a:bodyPr/>
        <a:lstStyle/>
        <a:p>
          <a:endParaRPr lang="en-US"/>
        </a:p>
      </dgm:t>
    </dgm:pt>
    <dgm:pt modelId="{91004DA4-66CC-49B9-9D8D-1638C1CAF8AE}" type="sibTrans" cxnId="{7A097F4B-2D18-4DD0-9BBB-2E00F13EAF92}">
      <dgm:prSet/>
      <dgm:spPr/>
      <dgm:t>
        <a:bodyPr/>
        <a:lstStyle/>
        <a:p>
          <a:endParaRPr lang="en-US"/>
        </a:p>
      </dgm:t>
    </dgm:pt>
    <dgm:pt modelId="{6F5D1F5A-486C-491B-8E29-CB2AAC990BD8}">
      <dgm:prSet/>
      <dgm:spPr/>
      <dgm:t>
        <a:bodyPr/>
        <a:lstStyle/>
        <a:p>
          <a:r>
            <a:rPr lang="es-ES"/>
            <a:t>Ante una </a:t>
          </a:r>
          <a:r>
            <a:rPr lang="es-ES" b="1"/>
            <a:t>desgracia</a:t>
          </a:r>
          <a:r>
            <a:rPr lang="es-ES"/>
            <a:t> la persona necesita sacar la energía tóxica y encontrarse con otros. </a:t>
          </a:r>
          <a:endParaRPr lang="en-US"/>
        </a:p>
      </dgm:t>
    </dgm:pt>
    <dgm:pt modelId="{223FB872-6CC6-4A6A-B020-99925CDF64DB}" type="parTrans" cxnId="{56674178-5AD9-4406-B381-7D5C2DFB965C}">
      <dgm:prSet/>
      <dgm:spPr/>
      <dgm:t>
        <a:bodyPr/>
        <a:lstStyle/>
        <a:p>
          <a:endParaRPr lang="en-US"/>
        </a:p>
      </dgm:t>
    </dgm:pt>
    <dgm:pt modelId="{96448C0A-DE73-4BE1-B2F9-9A2D0BEAD2DC}" type="sibTrans" cxnId="{56674178-5AD9-4406-B381-7D5C2DFB965C}">
      <dgm:prSet/>
      <dgm:spPr/>
      <dgm:t>
        <a:bodyPr/>
        <a:lstStyle/>
        <a:p>
          <a:endParaRPr lang="en-US"/>
        </a:p>
      </dgm:t>
    </dgm:pt>
    <dgm:pt modelId="{48B2F397-539E-4EF0-B6BA-B168FC0951BD}">
      <dgm:prSet/>
      <dgm:spPr/>
      <dgm:t>
        <a:bodyPr/>
        <a:lstStyle/>
        <a:p>
          <a:r>
            <a:rPr lang="es-ES"/>
            <a:t>El trauma se realiza cuando no se atendió una </a:t>
          </a:r>
          <a:r>
            <a:rPr lang="es-ES" b="1"/>
            <a:t>necesidad</a:t>
          </a:r>
          <a:r>
            <a:rPr lang="es-ES"/>
            <a:t> y no se realizó un </a:t>
          </a:r>
          <a:r>
            <a:rPr lang="es-ES" b="1"/>
            <a:t>encuentro. </a:t>
          </a:r>
          <a:endParaRPr lang="en-US"/>
        </a:p>
      </dgm:t>
    </dgm:pt>
    <dgm:pt modelId="{CD713085-7311-4DA9-9DA8-C9A0C27E97CF}" type="parTrans" cxnId="{C9702AFA-3E75-40B2-8319-C836B1153A21}">
      <dgm:prSet/>
      <dgm:spPr/>
      <dgm:t>
        <a:bodyPr/>
        <a:lstStyle/>
        <a:p>
          <a:endParaRPr lang="en-US"/>
        </a:p>
      </dgm:t>
    </dgm:pt>
    <dgm:pt modelId="{24BCFD84-C5E5-483B-8AEE-38CE224279FE}" type="sibTrans" cxnId="{C9702AFA-3E75-40B2-8319-C836B1153A21}">
      <dgm:prSet/>
      <dgm:spPr/>
      <dgm:t>
        <a:bodyPr/>
        <a:lstStyle/>
        <a:p>
          <a:endParaRPr lang="en-US"/>
        </a:p>
      </dgm:t>
    </dgm:pt>
    <dgm:pt modelId="{B2AD6688-9F6D-428E-940B-9A29F5F3A51A}">
      <dgm:prSet/>
      <dgm:spPr/>
      <dgm:t>
        <a:bodyPr/>
        <a:lstStyle/>
        <a:p>
          <a:r>
            <a:rPr lang="es-ES"/>
            <a:t>Por tanto, el trauma se genera cuando una persona que vive una desgracia más que ayuda de personas significativas recibe </a:t>
          </a:r>
          <a:r>
            <a:rPr lang="es-ES" b="1"/>
            <a:t>indiferencias, engaños o violencia. </a:t>
          </a:r>
          <a:endParaRPr lang="en-US"/>
        </a:p>
      </dgm:t>
    </dgm:pt>
    <dgm:pt modelId="{CA8C2472-AE18-4517-967D-A8D145AA7B0E}" type="parTrans" cxnId="{6489C3D5-35D9-4F13-9B7A-C7A17778F2A3}">
      <dgm:prSet/>
      <dgm:spPr/>
      <dgm:t>
        <a:bodyPr/>
        <a:lstStyle/>
        <a:p>
          <a:endParaRPr lang="en-US"/>
        </a:p>
      </dgm:t>
    </dgm:pt>
    <dgm:pt modelId="{D4F2BB12-FA8F-48F7-89F0-B234E6DD46F8}" type="sibTrans" cxnId="{6489C3D5-35D9-4F13-9B7A-C7A17778F2A3}">
      <dgm:prSet/>
      <dgm:spPr/>
      <dgm:t>
        <a:bodyPr/>
        <a:lstStyle/>
        <a:p>
          <a:endParaRPr lang="en-US"/>
        </a:p>
      </dgm:t>
    </dgm:pt>
    <dgm:pt modelId="{8281F3C7-CFCB-5A4B-B8E6-1825C1F9E4C4}" type="pres">
      <dgm:prSet presAssocID="{1FA0FDD9-FE67-4E71-9AE1-B5F5D694D12E}" presName="matrix" presStyleCnt="0">
        <dgm:presLayoutVars>
          <dgm:chMax val="1"/>
          <dgm:dir/>
          <dgm:resizeHandles val="exact"/>
        </dgm:presLayoutVars>
      </dgm:prSet>
      <dgm:spPr/>
    </dgm:pt>
    <dgm:pt modelId="{7EBA65AD-F26C-004D-B365-44B5DEDF0172}" type="pres">
      <dgm:prSet presAssocID="{1FA0FDD9-FE67-4E71-9AE1-B5F5D694D12E}" presName="diamond" presStyleLbl="bgShp" presStyleIdx="0" presStyleCnt="1"/>
      <dgm:spPr/>
    </dgm:pt>
    <dgm:pt modelId="{9A008885-2C56-C94F-A466-A8380CAB3A7F}" type="pres">
      <dgm:prSet presAssocID="{1FA0FDD9-FE67-4E71-9AE1-B5F5D694D12E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3D5F0609-A01F-0B4B-A669-505BCBAC2EC3}" type="pres">
      <dgm:prSet presAssocID="{1FA0FDD9-FE67-4E71-9AE1-B5F5D694D12E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BDBFE328-32F9-4C46-97D3-7E26EA8D056F}" type="pres">
      <dgm:prSet presAssocID="{1FA0FDD9-FE67-4E71-9AE1-B5F5D694D12E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14C9CD6-0861-A243-A78E-F4B3234B48AB}" type="pres">
      <dgm:prSet presAssocID="{1FA0FDD9-FE67-4E71-9AE1-B5F5D694D12E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65619A2D-9164-FC46-BCAE-2FBFF5AC03A5}" type="presOf" srcId="{1FA0FDD9-FE67-4E71-9AE1-B5F5D694D12E}" destId="{8281F3C7-CFCB-5A4B-B8E6-1825C1F9E4C4}" srcOrd="0" destOrd="0" presId="urn:microsoft.com/office/officeart/2005/8/layout/matrix3"/>
    <dgm:cxn modelId="{7A097F4B-2D18-4DD0-9BBB-2E00F13EAF92}" srcId="{1FA0FDD9-FE67-4E71-9AE1-B5F5D694D12E}" destId="{949719E1-07C0-41BC-B531-1DB15FD4BD5D}" srcOrd="0" destOrd="0" parTransId="{E4F199C5-0F43-4B9B-A0AD-E5CB77C55135}" sibTransId="{91004DA4-66CC-49B9-9D8D-1638C1CAF8AE}"/>
    <dgm:cxn modelId="{1FC34A6A-7D4D-9647-8398-1ACF3D6A7352}" type="presOf" srcId="{B2AD6688-9F6D-428E-940B-9A29F5F3A51A}" destId="{114C9CD6-0861-A243-A78E-F4B3234B48AB}" srcOrd="0" destOrd="0" presId="urn:microsoft.com/office/officeart/2005/8/layout/matrix3"/>
    <dgm:cxn modelId="{56674178-5AD9-4406-B381-7D5C2DFB965C}" srcId="{1FA0FDD9-FE67-4E71-9AE1-B5F5D694D12E}" destId="{6F5D1F5A-486C-491B-8E29-CB2AAC990BD8}" srcOrd="1" destOrd="0" parTransId="{223FB872-6CC6-4A6A-B020-99925CDF64DB}" sibTransId="{96448C0A-DE73-4BE1-B2F9-9A2D0BEAD2DC}"/>
    <dgm:cxn modelId="{097C1EA9-9F89-FC4A-942D-48EB50FED998}" type="presOf" srcId="{48B2F397-539E-4EF0-B6BA-B168FC0951BD}" destId="{BDBFE328-32F9-4C46-97D3-7E26EA8D056F}" srcOrd="0" destOrd="0" presId="urn:microsoft.com/office/officeart/2005/8/layout/matrix3"/>
    <dgm:cxn modelId="{19CFAAAA-0D23-F24E-B3D7-31978E89FD09}" type="presOf" srcId="{949719E1-07C0-41BC-B531-1DB15FD4BD5D}" destId="{9A008885-2C56-C94F-A466-A8380CAB3A7F}" srcOrd="0" destOrd="0" presId="urn:microsoft.com/office/officeart/2005/8/layout/matrix3"/>
    <dgm:cxn modelId="{6489C3D5-35D9-4F13-9B7A-C7A17778F2A3}" srcId="{1FA0FDD9-FE67-4E71-9AE1-B5F5D694D12E}" destId="{B2AD6688-9F6D-428E-940B-9A29F5F3A51A}" srcOrd="3" destOrd="0" parTransId="{CA8C2472-AE18-4517-967D-A8D145AA7B0E}" sibTransId="{D4F2BB12-FA8F-48F7-89F0-B234E6DD46F8}"/>
    <dgm:cxn modelId="{67FAD2EA-DE0E-6E43-919D-E22DBCAF0ECD}" type="presOf" srcId="{6F5D1F5A-486C-491B-8E29-CB2AAC990BD8}" destId="{3D5F0609-A01F-0B4B-A669-505BCBAC2EC3}" srcOrd="0" destOrd="0" presId="urn:microsoft.com/office/officeart/2005/8/layout/matrix3"/>
    <dgm:cxn modelId="{C9702AFA-3E75-40B2-8319-C836B1153A21}" srcId="{1FA0FDD9-FE67-4E71-9AE1-B5F5D694D12E}" destId="{48B2F397-539E-4EF0-B6BA-B168FC0951BD}" srcOrd="2" destOrd="0" parTransId="{CD713085-7311-4DA9-9DA8-C9A0C27E97CF}" sibTransId="{24BCFD84-C5E5-483B-8AEE-38CE224279FE}"/>
    <dgm:cxn modelId="{A9039304-5FF5-2742-AB1F-08E6B68323F2}" type="presParOf" srcId="{8281F3C7-CFCB-5A4B-B8E6-1825C1F9E4C4}" destId="{7EBA65AD-F26C-004D-B365-44B5DEDF0172}" srcOrd="0" destOrd="0" presId="urn:microsoft.com/office/officeart/2005/8/layout/matrix3"/>
    <dgm:cxn modelId="{E2E828EF-5AC9-1644-B9CE-49876B479DFD}" type="presParOf" srcId="{8281F3C7-CFCB-5A4B-B8E6-1825C1F9E4C4}" destId="{9A008885-2C56-C94F-A466-A8380CAB3A7F}" srcOrd="1" destOrd="0" presId="urn:microsoft.com/office/officeart/2005/8/layout/matrix3"/>
    <dgm:cxn modelId="{DDCD207B-27DB-A149-9732-82273017CD4D}" type="presParOf" srcId="{8281F3C7-CFCB-5A4B-B8E6-1825C1F9E4C4}" destId="{3D5F0609-A01F-0B4B-A669-505BCBAC2EC3}" srcOrd="2" destOrd="0" presId="urn:microsoft.com/office/officeart/2005/8/layout/matrix3"/>
    <dgm:cxn modelId="{6306DA41-4D7D-8449-9C79-A03FF65C2E5B}" type="presParOf" srcId="{8281F3C7-CFCB-5A4B-B8E6-1825C1F9E4C4}" destId="{BDBFE328-32F9-4C46-97D3-7E26EA8D056F}" srcOrd="3" destOrd="0" presId="urn:microsoft.com/office/officeart/2005/8/layout/matrix3"/>
    <dgm:cxn modelId="{492349BA-1202-2644-B359-449460C6BBC4}" type="presParOf" srcId="{8281F3C7-CFCB-5A4B-B8E6-1825C1F9E4C4}" destId="{114C9CD6-0861-A243-A78E-F4B3234B48AB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FBD424-0717-8346-9A21-A1252AD198CD}">
      <dsp:nvSpPr>
        <dsp:cNvPr id="0" name=""/>
        <dsp:cNvSpPr/>
      </dsp:nvSpPr>
      <dsp:spPr>
        <a:xfrm>
          <a:off x="2746637" y="100621"/>
          <a:ext cx="2715577" cy="2715577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b="1" kern="1200" dirty="0">
              <a:latin typeface="Garamond"/>
              <a:cs typeface="Garamond"/>
            </a:rPr>
            <a:t>Identidad </a:t>
          </a:r>
          <a:r>
            <a:rPr lang="es-ES" sz="2500" b="0" kern="1200" dirty="0">
              <a:latin typeface="Garamond"/>
              <a:cs typeface="Garamond"/>
            </a:rPr>
            <a:t>(capacidad de conversación)</a:t>
          </a:r>
        </a:p>
      </dsp:txBody>
      <dsp:txXfrm>
        <a:off x="3108714" y="575847"/>
        <a:ext cx="1991423" cy="1222010"/>
      </dsp:txXfrm>
    </dsp:sp>
    <dsp:sp modelId="{5D949852-500D-A541-81AE-0F3F2FE075CE}">
      <dsp:nvSpPr>
        <dsp:cNvPr id="0" name=""/>
        <dsp:cNvSpPr/>
      </dsp:nvSpPr>
      <dsp:spPr>
        <a:xfrm>
          <a:off x="3736882" y="1753810"/>
          <a:ext cx="2715577" cy="2715577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alpha val="50000"/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alpha val="50000"/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b="1" kern="1200" dirty="0">
              <a:latin typeface="Garamond"/>
              <a:cs typeface="Garamond"/>
            </a:rPr>
            <a:t>Acuerdos </a:t>
          </a:r>
          <a:r>
            <a:rPr lang="es-ES" sz="2500" kern="1200" dirty="0">
              <a:latin typeface="Garamond"/>
              <a:cs typeface="Garamond"/>
            </a:rPr>
            <a:t>(deliberación consciente) </a:t>
          </a:r>
        </a:p>
      </dsp:txBody>
      <dsp:txXfrm>
        <a:off x="4567396" y="2455334"/>
        <a:ext cx="1629346" cy="1493567"/>
      </dsp:txXfrm>
    </dsp:sp>
    <dsp:sp modelId="{A39D1FC0-B2FF-474C-B361-D526A0F4129D}">
      <dsp:nvSpPr>
        <dsp:cNvPr id="0" name=""/>
        <dsp:cNvSpPr/>
      </dsp:nvSpPr>
      <dsp:spPr>
        <a:xfrm>
          <a:off x="1777140" y="1753810"/>
          <a:ext cx="2715577" cy="2715577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alpha val="50000"/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alpha val="50000"/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b="1" kern="1200" dirty="0">
              <a:latin typeface="Garamond"/>
              <a:cs typeface="Garamond"/>
            </a:rPr>
            <a:t>Vínculos </a:t>
          </a:r>
          <a:r>
            <a:rPr lang="es-ES" sz="2500" kern="1200" dirty="0">
              <a:latin typeface="Garamond"/>
              <a:cs typeface="Garamond"/>
            </a:rPr>
            <a:t>(Celebración  / Fiesta)</a:t>
          </a:r>
        </a:p>
      </dsp:txBody>
      <dsp:txXfrm>
        <a:off x="2032857" y="2455334"/>
        <a:ext cx="1629346" cy="14935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7E3314-9DB8-0048-A2C3-8DA5B15C0647}">
      <dsp:nvSpPr>
        <dsp:cNvPr id="0" name=""/>
        <dsp:cNvSpPr/>
      </dsp:nvSpPr>
      <dsp:spPr>
        <a:xfrm>
          <a:off x="0" y="3283738"/>
          <a:ext cx="5122926" cy="215448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700" kern="1200"/>
            <a:t>Sus componentes: </a:t>
          </a:r>
          <a:endParaRPr lang="en-US" sz="2700" kern="1200"/>
        </a:p>
      </dsp:txBody>
      <dsp:txXfrm>
        <a:off x="0" y="3283738"/>
        <a:ext cx="5122926" cy="1163423"/>
      </dsp:txXfrm>
    </dsp:sp>
    <dsp:sp modelId="{A29A9B76-EF2D-8E49-A7B7-8B3A7D1E3C7B}">
      <dsp:nvSpPr>
        <dsp:cNvPr id="0" name=""/>
        <dsp:cNvSpPr/>
      </dsp:nvSpPr>
      <dsp:spPr>
        <a:xfrm>
          <a:off x="2501" y="4404072"/>
          <a:ext cx="1705974" cy="991064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300" kern="1200"/>
            <a:t>Los</a:t>
          </a:r>
          <a:r>
            <a:rPr lang="es-ES_tradnl" sz="1300" b="1" kern="1200"/>
            <a:t> vínculos</a:t>
          </a:r>
          <a:r>
            <a:rPr lang="es-ES_tradnl" sz="1300" kern="1200"/>
            <a:t>: son las relaciones de confianza y cuidado.</a:t>
          </a:r>
          <a:endParaRPr lang="en-US" sz="1300" kern="1200"/>
        </a:p>
      </dsp:txBody>
      <dsp:txXfrm>
        <a:off x="2501" y="4404072"/>
        <a:ext cx="1705974" cy="991064"/>
      </dsp:txXfrm>
    </dsp:sp>
    <dsp:sp modelId="{67829124-BDCC-3D40-A2A4-F52809876172}">
      <dsp:nvSpPr>
        <dsp:cNvPr id="0" name=""/>
        <dsp:cNvSpPr/>
      </dsp:nvSpPr>
      <dsp:spPr>
        <a:xfrm>
          <a:off x="1708475" y="4404072"/>
          <a:ext cx="1705974" cy="991064"/>
        </a:xfrm>
        <a:prstGeom prst="rect">
          <a:avLst/>
        </a:prstGeom>
        <a:solidFill>
          <a:schemeClr val="accent5">
            <a:tint val="40000"/>
            <a:alpha val="90000"/>
            <a:hueOff val="-3369881"/>
            <a:satOff val="-11416"/>
            <a:lumOff val="-1464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300" kern="1200"/>
            <a:t>La </a:t>
          </a:r>
          <a:r>
            <a:rPr lang="es-ES_tradnl" sz="1300" b="1" kern="1200"/>
            <a:t>identidad</a:t>
          </a:r>
          <a:r>
            <a:rPr lang="es-ES_tradnl" sz="1300" kern="1200"/>
            <a:t>: es la construcción de referentes de sentido y de pertenencia. </a:t>
          </a:r>
          <a:endParaRPr lang="en-US" sz="1300" kern="1200"/>
        </a:p>
      </dsp:txBody>
      <dsp:txXfrm>
        <a:off x="1708475" y="4404072"/>
        <a:ext cx="1705974" cy="991064"/>
      </dsp:txXfrm>
    </dsp:sp>
    <dsp:sp modelId="{B453FED5-64B5-D44B-B6C5-15AB67104DBF}">
      <dsp:nvSpPr>
        <dsp:cNvPr id="0" name=""/>
        <dsp:cNvSpPr/>
      </dsp:nvSpPr>
      <dsp:spPr>
        <a:xfrm>
          <a:off x="3414450" y="4404072"/>
          <a:ext cx="1705974" cy="991064"/>
        </a:xfrm>
        <a:prstGeom prst="rect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300" kern="1200"/>
            <a:t>Los </a:t>
          </a:r>
          <a:r>
            <a:rPr lang="es-ES_tradnl" sz="1300" b="1" kern="1200"/>
            <a:t>acuerdos</a:t>
          </a:r>
          <a:r>
            <a:rPr lang="es-ES_tradnl" sz="1300" kern="1200"/>
            <a:t>: es la participación en las decisiones colectivas.</a:t>
          </a:r>
          <a:r>
            <a:rPr lang="es-CL" sz="1300" kern="1200"/>
            <a:t> </a:t>
          </a:r>
          <a:endParaRPr lang="en-US" sz="1300" kern="1200"/>
        </a:p>
      </dsp:txBody>
      <dsp:txXfrm>
        <a:off x="3414450" y="4404072"/>
        <a:ext cx="1705974" cy="991064"/>
      </dsp:txXfrm>
    </dsp:sp>
    <dsp:sp modelId="{4F1DAE2C-33FD-FD4F-91E5-F453C139756D}">
      <dsp:nvSpPr>
        <dsp:cNvPr id="0" name=""/>
        <dsp:cNvSpPr/>
      </dsp:nvSpPr>
      <dsp:spPr>
        <a:xfrm rot="10800000">
          <a:off x="0" y="2453"/>
          <a:ext cx="5122926" cy="3313602"/>
        </a:xfrm>
        <a:prstGeom prst="upArrowCallou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700" kern="1200"/>
            <a:t>Tejido Social: hace referencia a los vínculos sociales e institucionales que favorecen la cohesión y la reproducción de la vida social. </a:t>
          </a:r>
          <a:endParaRPr lang="en-US" sz="2700" kern="1200"/>
        </a:p>
      </dsp:txBody>
      <dsp:txXfrm rot="10800000">
        <a:off x="0" y="2453"/>
        <a:ext cx="5122926" cy="215307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4235FD-ED10-4DE7-A943-605BE8644944}">
      <dsp:nvSpPr>
        <dsp:cNvPr id="0" name=""/>
        <dsp:cNvSpPr/>
      </dsp:nvSpPr>
      <dsp:spPr>
        <a:xfrm>
          <a:off x="0" y="719"/>
          <a:ext cx="4941519" cy="16843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7C5854-9D4D-4663-BE51-1FEA17EEEA06}">
      <dsp:nvSpPr>
        <dsp:cNvPr id="0" name=""/>
        <dsp:cNvSpPr/>
      </dsp:nvSpPr>
      <dsp:spPr>
        <a:xfrm>
          <a:off x="509522" y="379703"/>
          <a:ext cx="926404" cy="9264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B53614-DBFC-424B-8A95-5BB751EA0F57}">
      <dsp:nvSpPr>
        <dsp:cNvPr id="0" name=""/>
        <dsp:cNvSpPr/>
      </dsp:nvSpPr>
      <dsp:spPr>
        <a:xfrm>
          <a:off x="1945450" y="719"/>
          <a:ext cx="2996068" cy="16843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8263" tIns="178263" rIns="178263" bIns="178263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/>
            <a:t>Ante una amenaza se realiza una descarga de energía que lleva a: enfrentar, huir o paralizar. </a:t>
          </a:r>
          <a:endParaRPr lang="en-US" sz="1700" kern="1200" dirty="0"/>
        </a:p>
      </dsp:txBody>
      <dsp:txXfrm>
        <a:off x="1945450" y="719"/>
        <a:ext cx="2996068" cy="1684372"/>
      </dsp:txXfrm>
    </dsp:sp>
    <dsp:sp modelId="{FAB607EC-220D-4788-8C60-232391B0D0E8}">
      <dsp:nvSpPr>
        <dsp:cNvPr id="0" name=""/>
        <dsp:cNvSpPr/>
      </dsp:nvSpPr>
      <dsp:spPr>
        <a:xfrm>
          <a:off x="0" y="2106185"/>
          <a:ext cx="4941519" cy="168437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E7D01E-3EC1-49E9-95AE-67752B427CB4}">
      <dsp:nvSpPr>
        <dsp:cNvPr id="0" name=""/>
        <dsp:cNvSpPr/>
      </dsp:nvSpPr>
      <dsp:spPr>
        <a:xfrm>
          <a:off x="509522" y="2485169"/>
          <a:ext cx="926404" cy="9264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801630-B4BD-4DF5-8700-B18AFD9A1DE8}">
      <dsp:nvSpPr>
        <dsp:cNvPr id="0" name=""/>
        <dsp:cNvSpPr/>
      </dsp:nvSpPr>
      <dsp:spPr>
        <a:xfrm>
          <a:off x="1945450" y="2106185"/>
          <a:ext cx="2996068" cy="16843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8263" tIns="178263" rIns="178263" bIns="178263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/>
            <a:t>El cerebro organizar la información de acuerdo a la intensidad de la energía descargada. </a:t>
          </a:r>
          <a:endParaRPr lang="en-US" sz="1700" kern="1200"/>
        </a:p>
      </dsp:txBody>
      <dsp:txXfrm>
        <a:off x="1945450" y="2106185"/>
        <a:ext cx="2996068" cy="1684372"/>
      </dsp:txXfrm>
    </dsp:sp>
    <dsp:sp modelId="{B3150150-2674-46A5-BBCA-2FFED4E1AD00}">
      <dsp:nvSpPr>
        <dsp:cNvPr id="0" name=""/>
        <dsp:cNvSpPr/>
      </dsp:nvSpPr>
      <dsp:spPr>
        <a:xfrm>
          <a:off x="0" y="4211650"/>
          <a:ext cx="4941519" cy="168437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6BA822-C179-451B-9267-5FD7A77EB996}">
      <dsp:nvSpPr>
        <dsp:cNvPr id="0" name=""/>
        <dsp:cNvSpPr/>
      </dsp:nvSpPr>
      <dsp:spPr>
        <a:xfrm>
          <a:off x="509522" y="4590634"/>
          <a:ext cx="926404" cy="92640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DEEB38-697A-4F4F-B2E6-AA1BFF34D236}">
      <dsp:nvSpPr>
        <dsp:cNvPr id="0" name=""/>
        <dsp:cNvSpPr/>
      </dsp:nvSpPr>
      <dsp:spPr>
        <a:xfrm>
          <a:off x="1945450" y="4211650"/>
          <a:ext cx="2996068" cy="16843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8263" tIns="178263" rIns="178263" bIns="178263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/>
            <a:t>La experiencia de desconexión de coloca en el primer plano del cerebro, conectándose con experiencias pasadas.  </a:t>
          </a:r>
          <a:endParaRPr lang="en-US" sz="1700" kern="1200"/>
        </a:p>
      </dsp:txBody>
      <dsp:txXfrm>
        <a:off x="1945450" y="4211650"/>
        <a:ext cx="2996068" cy="16843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BA65AD-F26C-004D-B365-44B5DEDF0172}">
      <dsp:nvSpPr>
        <dsp:cNvPr id="0" name=""/>
        <dsp:cNvSpPr/>
      </dsp:nvSpPr>
      <dsp:spPr>
        <a:xfrm>
          <a:off x="0" y="217881"/>
          <a:ext cx="5105500" cy="5105500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008885-2C56-C94F-A466-A8380CAB3A7F}">
      <dsp:nvSpPr>
        <dsp:cNvPr id="0" name=""/>
        <dsp:cNvSpPr/>
      </dsp:nvSpPr>
      <dsp:spPr>
        <a:xfrm>
          <a:off x="485022" y="702904"/>
          <a:ext cx="1991145" cy="199114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/>
            <a:t>El trauma tiene que ver con una experiencia de </a:t>
          </a:r>
          <a:r>
            <a:rPr lang="es-ES" sz="1400" b="1" kern="1200"/>
            <a:t>desconexión</a:t>
          </a:r>
          <a:r>
            <a:rPr lang="es-ES" sz="1400" kern="1200"/>
            <a:t> que se posiciona en la memoria. </a:t>
          </a:r>
          <a:endParaRPr lang="en-US" sz="1400" kern="1200"/>
        </a:p>
      </dsp:txBody>
      <dsp:txXfrm>
        <a:off x="582222" y="800104"/>
        <a:ext cx="1796745" cy="1796745"/>
      </dsp:txXfrm>
    </dsp:sp>
    <dsp:sp modelId="{3D5F0609-A01F-0B4B-A669-505BCBAC2EC3}">
      <dsp:nvSpPr>
        <dsp:cNvPr id="0" name=""/>
        <dsp:cNvSpPr/>
      </dsp:nvSpPr>
      <dsp:spPr>
        <a:xfrm>
          <a:off x="2629332" y="702904"/>
          <a:ext cx="1991145" cy="199114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/>
            <a:t>Ante una </a:t>
          </a:r>
          <a:r>
            <a:rPr lang="es-ES" sz="1400" b="1" kern="1200"/>
            <a:t>desgracia</a:t>
          </a:r>
          <a:r>
            <a:rPr lang="es-ES" sz="1400" kern="1200"/>
            <a:t> la persona necesita sacar la energía tóxica y encontrarse con otros. </a:t>
          </a:r>
          <a:endParaRPr lang="en-US" sz="1400" kern="1200"/>
        </a:p>
      </dsp:txBody>
      <dsp:txXfrm>
        <a:off x="2726532" y="800104"/>
        <a:ext cx="1796745" cy="1796745"/>
      </dsp:txXfrm>
    </dsp:sp>
    <dsp:sp modelId="{BDBFE328-32F9-4C46-97D3-7E26EA8D056F}">
      <dsp:nvSpPr>
        <dsp:cNvPr id="0" name=""/>
        <dsp:cNvSpPr/>
      </dsp:nvSpPr>
      <dsp:spPr>
        <a:xfrm>
          <a:off x="485022" y="2847214"/>
          <a:ext cx="1991145" cy="199114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/>
            <a:t>El trauma se realiza cuando no se atendió una </a:t>
          </a:r>
          <a:r>
            <a:rPr lang="es-ES" sz="1400" b="1" kern="1200"/>
            <a:t>necesidad</a:t>
          </a:r>
          <a:r>
            <a:rPr lang="es-ES" sz="1400" kern="1200"/>
            <a:t> y no se realizó un </a:t>
          </a:r>
          <a:r>
            <a:rPr lang="es-ES" sz="1400" b="1" kern="1200"/>
            <a:t>encuentro. </a:t>
          </a:r>
          <a:endParaRPr lang="en-US" sz="1400" kern="1200"/>
        </a:p>
      </dsp:txBody>
      <dsp:txXfrm>
        <a:off x="582222" y="2944414"/>
        <a:ext cx="1796745" cy="1796745"/>
      </dsp:txXfrm>
    </dsp:sp>
    <dsp:sp modelId="{114C9CD6-0861-A243-A78E-F4B3234B48AB}">
      <dsp:nvSpPr>
        <dsp:cNvPr id="0" name=""/>
        <dsp:cNvSpPr/>
      </dsp:nvSpPr>
      <dsp:spPr>
        <a:xfrm>
          <a:off x="2629332" y="2847214"/>
          <a:ext cx="1991145" cy="199114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/>
            <a:t>Por tanto, el trauma se genera cuando una persona que vive una desgracia más que ayuda de personas significativas recibe </a:t>
          </a:r>
          <a:r>
            <a:rPr lang="es-ES" sz="1400" b="1" kern="1200"/>
            <a:t>indiferencias, engaños o violencia. </a:t>
          </a:r>
          <a:endParaRPr lang="en-US" sz="1400" kern="1200"/>
        </a:p>
      </dsp:txBody>
      <dsp:txXfrm>
        <a:off x="2726532" y="2944414"/>
        <a:ext cx="1796745" cy="17967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8-09T15:57:51.859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0"/>
      <inkml:brushProperty name="anchorY" value="0"/>
      <inkml:brushProperty name="scaleFactor" value="0.5"/>
    </inkml:brush>
  </inkml:definitions>
  <inkml:trace contextRef="#ctx0" brushRef="#br0">2343 63 24575,'95'4'0,"0"0"0,0 0 0,-1 0 0,1 0 0,0 0 0,0 0 0,-1-1 0,1 1 0,0 0 0,0 0 0,-1 0 0,-9 0 0,-18-2 0,0 1 0,19 0-820,-11 0 1,17 1 0,14 0 0,9 1 0,4 0-1,2 1 1,-3-1 0,-7-1 0,-11 0 0,-16 0 0,-19-2-1,-24-1 16,-6-1 3527,0 0-2723,-1 0 1631,1 0-1631,10 0 0,-8 0 0,8 0 6281,-10 0-6281,-1 0 0,1 0 0,0 0 0,0 0 0,-1 0 0,1 0 0,10 0 0,-8 0 0,8 0 0,-10 0 0,-1 0 0,11 0 0,3 0 0,9 0 0,1 0 0,-1 0 0,1-8 0,-1-3 0,-10-8 0,-10 9 0,-5-6 0,-14 14 0,6-5 0,-8 0 0,-1 5 0,1-12 0,11-25 0,10 23 0,38-2 0,14 54-635,-33-13 0,1 2 635,0 2 0,0 1 0,0-4 0,-1-3 0,-6-3 0,0-1 0,21 6 0,0 0 0,24 1 0,-11 0 0,4 1-1073,-27-12 0,1 0 1073,2 3 0,6 2 0,-7-1 0,-4-4 0,-2-1-388,23 7 1,-4-1 387,0 2-132,9 1 132,-16-1 1068,-22-9-1068,8-3 2166,-26-8-2166,14 0 923,-26 7-923,8-5 166,-1 5-166,-7-7 0,16 0 0,-15 0 0,14 0 0,-14 0 0,6 7 0,0-5 0,-6 5 0,14 0 0,-5-5 0,-1 13 0,-2-13 0,0 12 0,-6-12 0,14 6 0,-6-8 0,9 0 0,-9 0 0,7 0 0,-15 0 0,14 0 0,-14 0 0,6 0 0,-8 0 0,-1 0 0,1 0 0,-1 0 0,-6-7 0,5 5 0,-6-12 0,8 5 0,-7-7 0,5 1 0,-13-1 0,6 0 0,0 8 0,-5-6 0,12 12 0,-6-12 0,8 5 0,-1-7 0,1 1 0,-7-1 0,5 7 0,-13-5 0,13 12 0,-12 2 0,5 9 0,-7 7 0,0-1 0,7 1 0,1-1 0,9 9 0,0 13 0,-7 0 0,6 8 0,-14-11 0,13 1 0,-6-9 0,1-2 0,-4-8 0,-6 0 0,8 8 0,-6-7 0,6 16 0,-8-7 0,0 9 0,0 0 0,0-1 0,0-7 0,7 5 0,-5-14 0,6 6 0,-8-8 0,0-1 0,7 1 0,-5-1 0,5 9 0,-7 13 0,0 10 0,0 10 0,0 13 0,0 2 0,0-11 0,0 6 0,0-30 0,0 0 0,0-13 0,0-9 0,0 33 0,0 13 0,0 2 0,0 5-1091,-6 25 1,1 4 1090,4-5 0,-1-3 0,-7-22 0,-3-2-363,1 0 0,-1-2 363,1-12 0,-2-2 0,-4 1 0,2-3-243,3 25 243,-18 22 0,25-19 0,-24 11 0,20-27 0,-2-23 2065,-4-12-2065,14-8 802,-6-1-802,7 1 283,0-1-283,0 9 0,-8 3 0,6 7 0,-14 1 0,7 0 0,-1 10 0,2-17 0,0 15 0,7-25 0,-7 6 0,8-9 0,-7-6 0,5 5 0,-5-5 0,0 6 0,5 1 0,-12-1 0,13 1 0,-14 8 0,6-6 0,-1 14 0,-4-14 0,6 6 0,-1-8 0,2-1 0,0-6 0,5 5 0,-12-6 0,12 8 0,-5-1 0,0 1 0,6 0 0,-6-1 0,-1 9 0,6 2 0,-14 9 0,15 10 0,-7-8 0,8 8 0,0 0 0,0-8 0,0 8 0,0-10 0,0-1 0,0 11 0,0-7 0,0 6 0,0 1 0,0-8 0,0 18 0,0-7 0,0 9 0,0-9 0,0 22 0,0-19 0,8 22 0,-6-25 0,7-4 0,-1-9 0,-6-9 0,13 7 0,-13-15 0,5 6 0,0-16 0,2-1 0,7-7 0,18-8 0,-21-1 0,13 63 0,-50 37-1103,12-18 0,-3 5 1103,-10 13 0,-2-2 0,2-20 0,2-2-503,3 6 0,1-2 503,-2-19 0,1-4-166,-4 49 166,-6-25 0,-2 22 0,9-5 0,-8-11 0,10 2 0,5-51 0,5 5 2064,4-18-2064,7-1 1117,0 1-1117,0-1 197,0 1-197,0-1 0,0 1 0,0 0 0,0-1 0,0 1 0,0-1 0,0 9 0,0-6 0,0 6 0,0 0 0,0-6 0,0 15 0,0 3 0,8 1 0,-6 8 0,13-10 0,-13-1 0,13 1 0,-13-9 0,6 7 0,-1-15 0,-5 6 0,5-9 0,-7 1 0,0 18 0,0 5 0,0 8 0,8 8 0,-6-7 0,7 9 0,-9-10 0,0-2 0,0-19 0,0 7 0,0-15 0,0 21 0,0-11 0,0 14 0,0 3 0,0-8 0,0 18 0,0-18 0,0 8 0,0-10 0,0-9 0,0-2 0,0-8 0,0-1 0,0 1 0,0-1 0,0 9 0,0 3 0,0 7 0,0 1 0,0-9 0,0-2 0,0 0 0,-7-6 0,5 6 0,-12-15 0,12 5 0,-5-6 0,7 8 0,-7-1 0,-10 10 0,-2 1 0,-5 0 0,7 7 0,-11 15 0,0-8 0,-2 16 0,-5-11 0,16-16 0,-7 13 0,17-24 0,-6 6 0,13-8 0,-12-1 0,6 1 0,-8-1 0,0 1 0,0 8 0,-21 15 0,14-1 0,-32 10 0,10 12 0,4-17 0,-17 18 0,29-33 0,-8-3 0,13-8 0,0 7 0,6-6 0,-15 6 0,15-8 0,-6 0 0,8-7 0,0-2 0,8 0 0,-25 3 0,20 6 0,-30 10 0,6 2 0,0 7 0,-33 16 0,29-13 0,-31 24 0,21-11 0,-12 11 0,0 1 0,3-11 0,10-4 0,5-12 0,10-9 0,8-3 0,3-7 0,15-2 0,-4 1 0,11-1 0,-5 1 0,7-1 0,-16 10 0,-3 1 0,-8 8 0,-8 11 0,23-16 0,-20 14 0,21-26 0,-14 16 0,16-15 0,-6 6 0,13-9 0,-12 1 0,-3 8 0,-2 2 0,-6 9 0,0-8 0,6 6 0,-6-15 0,9 6 0,7-8 0,-5-1 0,12 1 0,-12-7 0,12 4 0,-20-3 0,11 6 0,-14 8 0,9-6 0,-9 7 0,6-1 0,2-5 0,2 5 0,13-9 0,-12-6 0,13 5 0,-6-5 0,7 6 0,-16 1 0,12 0 0,-18 1 0,20-2 0,-12 1 0,5-8 0,-6-8 0,-1-9 0,0-6 0,0-1 0,1 0 0,-1 8 0,0-6 0,-8 4 0,6-6 0,-6 0 0,15 0 0,-5 0 0,5 0 0,-6 1 0,-1 6 0,0-5 0,0 5 0,8-15 0,-6 6 0,5-6 0,-8 0 0,8 6 0,-5-7 0,5 10 0,-7-1 0,1 0 0,-2-8 0,0-2 0,1-1 0,-2-6 0,2 7 0,-2-9 0,0-10 0,0 8 0,-1-18 0,2 17 0,-2-7 0,1 0 0,0 8 0,0-8 0,1 10 0,7 0 0,-13 0 0,11 0 0,-5 0 0,-7 0 0,13 9 0,-6-7 0,3 15 0,5-6 0,-6 8 0,-1 8 0,7-6 0,-5 5 0,5 0 0,1-5 0,-6 5 0,5 1 0,0-6 0,-5 5 0,5 0 0,1-5 0,-6 12 0,12-12 0,-12 13 0,5-13 0,-6 12 0,-1-12 0,0 5 0,0 0 0,1-5 0,-1 6 0,0-1 0,0 2 0,1 7 0,-1-7 0,-8 5 0,6-12 0,-15 12 0,15-4 0,-15-2 0,7 6 0,0-13 0,-7 13 0,15-5 0,-6 7 0,8-7 0,0 6 0,0-6 0,-8-1 0,6 6 0,-6-13 0,8 13 0,1-12 0,-1 13 0,7-13 0,-5 12 0,5-5 0,-15-1 0,6 6 0,-14-13 0,5 13 0,-8-14 0,0 7 0,0-1 0,1-6 0,7 7 0,3 0 0,0-6 0,6 6 0,-6 0 0,15-5 0,-5 12 0,5-12 0,-7 12 0,8-12 0,-6 6 0,5-8 0,-7 0 0,-8 7 0,5-13 0,-5 11 0,7-13 0,-7 7 0,6 1 0,-7-9 0,1 7 0,4-15 0,-13 13 0,14-13 0,-6 6 0,0-8 0,-3 0 0,1 0 0,-6 1 0,14-1 0,-14 8 0,14-6 0,-7 5 0,9-6 0,-8-1 0,13 8 0,-11-6 0,5-8 0,7 2 0,-13-22 0,22 24 0,-15-8 0,15 0 0,-13 7 0,4-17 0,-7 8 0,7-23 0,-6 10 0,6-9 0,-9-1 0,9 10 0,-7-9 0,7 11 0,1 0 0,-8-11 0,6-3 0,0 0 0,-6 2 0,16 13 0,-14 9 0,14 3 0,-14 0 0,13 8 0,-5-15 0,1 24 0,5-4 0,-5 17 0,0-1 0,5 0 0,-12-8 0,12 6 0,-14-15 0,14 7 0,-13-1 0,14 3 0,-13 8 0,12 1 0,-13-10 0,6-1 0,-1 0 0,2 1 0,1 10 0,5-1 0,-12 7 0,13-5 0,-13 12 0,5-12 0,-7 6 0,0-8 0,-6 0 0,4 7 0,2-4 0,2 11 0,6-5 0,-8 7 0,0-7 0,0 5 0,1-5 0,-10 7 0,8 0 0,-16 0 0,15-7 0,-15 5 0,7-5 0,-1 7 0,-5 0 0,5 0 0,1 0 0,-7 0 0,7 0 0,-9 0 0,0 0 0,0 0 0,0 0 0,9 0 0,-14 0 0,20 0 0,-11 0 0,15 0 0,1 0 0,-1 0 0,0 0 0,0 0 0,1 0 0,-10 0 0,8 0 0,-16 0 0,6 0 0,1 0 0,-7 0 0,7 0 0,0 0 0,-7 0 0,6 0 0,-8 0 0,1 8 0,-1-6 0,0 6 0,0-1 0,0-5 0,-10 6 0,8 0 0,-8-7 0,10 7 0,0-8 0,0 0 0,-10 0 0,7 0 0,-7 0 0,0 0 0,8 0 0,-8 0 0,10 0 0,0 0 0,0 0 0,0 0 0,-10 0 0,8-8 0,-18 6 0,17-13 0,-17 4 0,2-6 0,-6-2 0,6 9 0,8 1 0,10 9 0,1 0 0,-1 0 0,8 0 0,3 0 0,8 0 0,1 0 0,-1 0 0,-8 0 0,-13-8 0,-13-23 0,2 0 0,-9-18 0,19 14 0,2 7 0,11 4 0,9 0 0,-9 5 0,6-14 0,-14 14 0,14-14 0,-6 5 0,7-6 0,1-1 0,0 8 0,0 3 0,1 0 0,7 6 0,-6-15 0,13 15 0,-14-14 0,7 14 0,-8-15 0,8 6 0,-7-7 0,15 7 0,-15-6 0,7 16 0,0-8 0,-5 10 0,12-1 0,-5 0 0,7 0 0,0 1 0,0-1 0,0 0 0,0-8 0,0-2 0,0-9 0,0 8 0,0-6 0,0 16 0,0-8 0,0 10 0,0-1 0,0 0 0,0 0 0,0 1 0,0-10 0,0 8 0,7-16 0,3 6 0,7-8 0,1-10 0,0 8 0,1-18 0,-2 18 0,2-8 0,-2 10 0,-1 8 0,1 3 0,-2 8 0,1 0 0,-1 1 0,1-1 0,-1 7 0,1-5 0,8 5 0,-6 0 0,6-6 0,0 13 0,-6-5 0,6 7 0,-9 0 0,1 0 0,-1 0 0,1 0 0,0-7 0,8-2 0,2-8 0,9 0 0,-9 0 0,13 1 0,-19 7 0,11-5 0,-16 12 0,1-12 0,-1 5 0,-6-15 0,5 6 0,-5-15 0,16 7 0,-6-9 0,15-10 0,-15 16 0,8-14 0,-12 25 0,2-6 0,-2 8 0,-6 1 0,5 6 0,-13-5 0,6 5 0,-7-6 0,7-1 0,-5 0 0,5 0 0,0 1 0,-5-10 0,4-1 0,2-9 0,-6 0 0,13 0 0,-13 0 0,15-10 0,-15 8 0,14-8 0,-6 0 0,0 7 0,7-17 0,-15 18 0,14-8 0,-14 0 0,14 7 0,-14-7 0,5 11 0,1-1 0,-6 0 0,6 8 0,-8 3 0,7 8 0,-6 1 0,6-1 0,-7 0 0,0 0 0,0 1 0,0-10 0,0-11 0,0-1 0,0-8 0,0 10 0,0 0 0,0 8 0,0 3 0,0 8 0,0 1 0,0-1 0,0-8 0,-7 6 0,5-6 0,-5-1 0,7 7 0,0-6 0,0 0 0,0 6 0,0-6 0,0 8 0,0 0 0,0 1 0,0-1 0,0 0 0,0 0 0,7 1 0,3-10 0,6 7 0,0-6 0,-1 8 0,1 1 0,0-10 0,0 8 0,0-8 0,0 17 0,0-6 0,-8 5 0,6 0 0,-12-5 0,12 5 0,-5-15 0,7 6 0,1-14 0,-1 5 0,2-18 0,0 8 0,8-8 0,-7 10 0,6 0 0,-8 0 0,0 9 0,-1 1 0,-7 10 0,5-1 0,-5-8 0,0 6 0,6-15 0,-5 7 0,6-1 0,1-6 0,-8 7 0,6 0 0,-6-7 0,8 7 0,-8-19 0,7 7 0,-6-17 0,8 18 0,8-8 0,-7 10 0,5 8 0,-7-5 0,-1 14 0,0-7 0,1 1 0,-2 6 0,-5-14 0,4 14 0,-6-7 0,8 10 0,-1-1 0,-6 0 0,5 0 0,-12 1 0,11-1 0,-11 0 0,12 7 0,-12-5 0,12 13 0,-13-13 0,13 12 0,-5-12 0,-1 5 0,7-15 0,-6 6 0,7-6 0,-7 8 0,5 0 0,-13 1 0,6-1 0,0 7 0,-5-5 0,5 5 0,0-6 0,-5-1 0,11 0 0,-11 1 0,12-1 0,-12 0 0,12-8 0,-12 6 0,13-6 0,-13 8 0,4 0 0,-6 0 0,7 8 0,2 1 0,0-9 0,-2 5 0,-7-13 0,0 8 0,0 1 0,0-1 0,0 0 0,0-8 0,8-13 0,2 0 0,9-18 0,-1 7 0,1-9 0,0 9 0,-1 3 0,-9 19 0,6 1 0,-13 10 0,5-1 0,-7 0 0,-7 8 0,5-6 0,-5 19 0,7-4 0,0 15 0,7-1 0,-5 1 0,12 8 0,-12-13 0,6 4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8-09T15:58:24.1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4440 24575,'0'-48'0,"0"-7"0,7 18 0,3-8 0,7 10 0,1 0 0,-1 0 0,-1 8 0,-6-5 0,4 14 0,-13-6 0,13 15 0,-12-5 0,5 5 0,0-7 0,-6 1 0,13 6 0,-12-5 0,12 5 0,-12-7 0,4 1 0,1 6 0,-5-5 0,12 5 0,-5-7 0,-1 1 0,6-1 0,-12 0 0,5 1 0,0-10 0,2 14 0,8-4 0,-9 8 0,6 5 0,-5-5 0,-1 0 0,-1-2 0,0 1 0,-5-6 0,12 5 0,-6 0 0,1-5 0,5 5 0,-5 1 0,-1-15 0,-1 12 0,0-6 0,-5 3 0,5 5 0,0 1 0,1 1 0,1 0 0,5 5 0,-6-12 0,1 5 0,5 0 0,-5-5 0,-1 6 0,6-8 0,-12 0 0,12 0 0,-13 1 0,13 6 0,-12-5 0,12 5 0,-13-7 0,6 1 0,-7-1 0,0 0 0,0 1 0,7-1 0,-5 0 0,13-8 0,-7 6 0,10-15 0,-10 15 0,8-14 0,-7 14 0,7-7 0,-1 10 0,1-1 0,0 7 0,-1-5 0,1 5 0,0-15 0,0 6 0,2-25 0,-2 15 0,3-17 0,-2 10 0,-1 8 0,9-6 0,-6 7 0,5 0 0,-8 8 0,0 4 0,-1 6 0,1-8 0,0 0 0,-1 8 0,1-6 0,-1 12 0,1-5 0,-1 7 0,1-7 0,-1 5 0,1-5 0,0 7 0,-1 0 0,1 0 0,-1 0 0,1 0 0,-7-7 0,4 5 0,-4-12 0,7 13 0,-8-13 0,6 5 0,-5 0 0,-1-5 0,6 12 0,-12-12 0,5 6 0,-7-17 0,8-1 0,-7 0 0,7-7 0,0 6 0,2-18 0,0 8 0,6-8 0,-7 19 0,1-7 0,3 15 0,-4 1 0,7 10 0,-8-9 0,6 5 0,-5-21 0,9-5 0,-8 0 0,6-8 0,-14 10 0,13 0 0,-13 8 0,6 3 0,-8 8 0,0 1 0,7 6 0,-6-5 0,14-3 0,-13-1 0,12-6 0,-12 8 0,12 7 0,-12-5 0,5 5 0,-7-6 0,7 6 0,1 2 0,1 0 0,5-2 0,-13-7 0,14-8 0,-13 6 0,6-6 0,-8 0 0,7 6 0,-6-6 0,6 8 0,-7 0 0,0-8 0,0 6 0,0-6 0,0 8 0,0-8 0,0 6 0,0-6 0,0 8 0,0 0 0,0 1 0,7 6 0,-5-5 0,12 12 0,-13-12 0,6 5 0,-7-6 0,0-10 0,0 7 0,0-14 0,0 14 0,7-6 0,-5 8 0,5 0 0,-7 0 0,0 1 0,7 6 0,1-5 0,1 5 0,5-7 0,-12 1 0,12-1 0,-13 0 0,13 0 0,-12 1 0,5-1 0,-7 0 0,0 1 0,7-1 0,-6 0 0,13 7 0,-12-5 0,5 6 0,0-8 0,-5 0 0,11 0 0,-11 1 0,12-1 0,-12 0 0,12 0 0,-13 1 0,13-1 0,-12 0 0,5 0 0,0-8 0,-5 6 0,15-25 0,-8 15 0,10-28 0,-1 19 0,1-18 0,-2 17 0,1-7 0,-1 19 0,-8 2 0,-2 8 0,0 7 0,-5-5 0,12-3 0,-5-1 0,8-6 0,-2 8 0,1 0 0,-1 1 0,2-10 0,-2 8 0,2-8 0,-2 10 0,1 6 0,-1 2 0,1 7 0,0 0 0,-1-7 0,1 5 0,-1-5 0,9 7 0,3 0 0,7 0 0,1 0 0,0 0 0,-9 0 0,7 0 0,-16 0 0,7 0 0,-8 0 0,-1 0 0,1 0 0,0 0 0,-1 7 0,1-5 0,-1 12 0,1-13 0,-1 13 0,9-12 0,-6 12 0,15-13 0,-16 13 0,8-5 0,-1 0 0,-7 4 0,7-4 0,-8 0 0,0 5 0,-1-6 0,1 8 0,-1-8 0,1 6 0,-1-12 0,1 5 0,0 0 0,-1 2 0,1-1 0,-1 6 0,1-12 0,-1 12 0,9-13 0,3 6 0,7 1 0,-7-6 0,5 13 0,-14-13 0,6 6 0,-8-1 0,-1-6 0,1 6 0,-1-7 0,1 7 0,-1 2 0,1 0 0,-1 4 0,1-4 0,0 0 0,-1 5 0,1-6 0,-1 1 0,9 5 0,-6-12 0,15 6 0,-7-8 0,0 7 0,-2-5 0,-8 11 0,-1-11 0,1 12 0,-1-12 0,1 5 0,0 0 0,-1-6 0,1 13 0,-1-12 0,1 12 0,8-13 0,-6 13 0,6-5 0,-9 0 0,1-2 0,-7-1 0,4-4 0,-4 12 0,7-5 0,-1 6 0,1 1 0,-1-1 0,1 1 0,-8 0 0,6-1 0,-12 1 0,12-1 0,-12 1 0,11-1 0,-11 1 0,12-1 0,-12 1 0,12 8 0,-12-6 0,6 6 0,-8-9 0,0 1 0,0 0 0,7-1 0,-5 1 0,5-1 0,-7 1 0,0-1 0,0 10 0,0-8 0,0 7 0,0-8 0,0-1 0,0 1 0,0 0 0,0-1 0,0 1 0,0-1 0,0 1 0,0-1 0,0 1 0,0 0 0,0-1 0,0 1 0,0-1 0,0 1 0,0 8 0,0 12 0,0 1 0,0 18 0,0-26 0,0 14 0,0-17 0,0 19 0,0-8 0,0 8 0,0-10 0,0-1 0,0 11 0,0 3 0,0 9 0,10 25 0,-8-28 0,17 38 0,-7-31 0,0 11 0,6 9 0,-16-31 0,8 17 0,-3-38 0,1 5 0,8-18 0,-1-8 0,9-1 0,13 2 0,10 10 0,1 9 0,-4 1 0,-9 3 0,0-5 0,12 21 0,1-9 0,2 9 0,-5-12 0,-11-1 0,11-8 0,-8 6 0,8-13 0,-19 5 0,7-8 0,-15-1 0,14 1 0,-14-8 0,6 5 0,-8-5 0,-1 6 0,1 1 0,-1-1 0,1 1 0,-1 0 0,1-1 0,8 1 0,-6 0 0,6 1 0,-9-2 0,1 1 0,0-1 0,-1 1 0,1-1 0,-1 1 0,1 0 0,-1-1 0,2 9 0,-1 2 0,1 1 0,-8 5 0,6-6 0,-6 9 0,1 0 0,5 0 0,-13-1 0,6 1 0,0 0 0,-6-9 0,5 7 0,-7-16 0,0 16 0,0-15 0,0 6 0,0-9 0,7 1 0,-5-1 0,5 1 0,-7-1 0,0 1 0,0 0 0,0-1 0,0 1 0,0-1 0,0 1 0,0-1 0,0 10 0,0-8 0,7 7 0,-6-8 0,13-1 0,-12 1 0,12 0 0,-5-1 0,-1 1 0,6-8 0,-12 6 0,12-5 0,-6 6 0,8 1 0,-1 0 0,1-1 0,-1 1 0,10 0 0,1 1 0,0-1 0,7 1 0,-16-1 0,16 1 0,-15-1 0,14 1 0,-14-1 0,6 0 0,0 0 0,-6 0 0,6 0 0,-9-7 0,1 5 0,0-12 0,-1 4 0,1 1 0,-1-5 0,1 5 0,-8 0 0,6 2 0,-5 6 0,6 1 0,1-1 0,0 1 0,-1-1 0,1-6 0,-1 5 0,1-5 0,-1 6 0,1-6 0,0-2 0,-1 0 0,1 1 0,-1 8 0,1-1 0,-7 1 0,4-7 0,-4-2 0,7-7 0,-1 0 0,1 0 0,-8 6 0,6 3 0,-12 7 0,12-8 0,-6-1 0,8 0 0,0-5 0,-1 5 0,1-7 0,8 7 0,-7-5 0,8 6 0,-10-8 0,1 0 0,-1 0 0,1 7 0,-1-5 0,-6 12 0,5-13 0,-12 13 0,11-12 0,-11 12 0,5-6 0,0 8 0,2-7 0,-1-3 0,-1-6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8-09T15:59:38.697"/>
    </inkml:context>
    <inkml:brush xml:id="br0">
      <inkml:brushProperty name="width" value="0.3" units="cm"/>
      <inkml:brushProperty name="height" value="0.6" units="cm"/>
      <inkml:brushProperty name="color" value="#75D1FF"/>
      <inkml:brushProperty name="tip" value="rectangle"/>
      <inkml:brushProperty name="rasterOp" value="maskPen"/>
    </inkml:brush>
  </inkml:definitions>
  <inkml:trace contextRef="#ctx0" brushRef="#br0">0 359,'65'0,"-1"0,-7 0,-1 0,-1 0,0 0,-6 0,2 0,19-1,4 2,1 4,3 1,12-1,3 5,-25 5,1 5,-4-3,6-8,2 3,7 12,7 7,-5-7,-5-13,0 0,0 10,7 5,-3-5,-11-9,-3-4,-3 2,9 9,-2-2,18-8,-4-4,-32 1,-2-2,13-4,0 0,-13 0,-1 0,46 0,-24 0,22 0,-30-17,28 13,13 3,-39-3,-1-2,5-1,24-1,7-1,-1 0,-3-2,0 0,-2 0,-11-1,-1 1,-2 0,-4 1,-2 0,-1 4,-5 4,-1 3,-4 0,14-1,-3 0,-1 0,-4 0,-18 0,-3 0,47 0,-32-1,1 2,-5 4,2 1,18 0,3 1,10 0,-4 0,-31-1,-1-1,23-4,-3-2,11 1,-38 0,0 0,47 0,-25 0,-13-16,-9-38,21 26,12-23,-21 47,4 8,-7-3,-1-2,7-4,-1 0,-6 4,-3 0,33-9,6 0,-8-2,-36 6,0 0,38-13,6 8,-33-9,20-1,-21 2,9-1,-11-8,-1 6,0-14,13 14,-10-6,9 8,-22 1,8 9,-17-6,7 14,-11-13,-8 13,7-6,-15 1,6-2,-9 0,9-5,-6 12,15-6,-16 1,8 5,-1-5,-7 7,7 0,-8 0,0 0,-1 0,1 0,-1 0,1 0,-1 7,1-5,0 19,-1-11,-6 13,5-15,-13 6,6 2,0 1,2-2,6-1,1-12,-7 12,11-5,-9-1,11 6,-6-12,18 5,-5-7,16 0,-11 0,-8 0,17 0,-4 0,8 0,-2 0,-10 0,0 0,-1 0,1 0,0 0,0 0,-1 0,11 0,-8 0,8 0,-19 0,7 0,-7 0,0 0,7 0,-15 0,14 0,-14 0,6 0,0 0,-6 0,6 0,0 0,-6 0,6 0,0 0,-6 0,14 0,-14 0,6 0,0 0,-6 0,6 0,-9 0,1 0,8 0,-6 0,14 0,-14 0,15 0,-16 0,16 0,-15 0,6 0,0 0,-6 0,14 0,-14 0,6 0,0 0,-6 0,14 0,-14 0,15 0,-16 0,16 0,-7 0,0 0,7 0,-15 0,14 0,-14 7,14-6,-14 13,15-4,-16-2,8 0,-1-8,-7 7,7-5,0 5,-6-7,15 0,-16 0,8 0,-10 0,1 0,-1 0,1 0,-1 7,1-6,0 6,-1 0,1-5,-1 5,1-7,-1 0,1 0,0 0,-1 0,1 7,-1-6,1 6,-1-7,1 7,-1-5,10 5,-8 0,16-5,-15 4,14-6,-14 7,6-5,-9 5,1-7,0 0,-1 0,1 0,-1 0,1 0,-1 0,1 7,0-5,-1 12,1-13,-8 13,13-12,-17 12,23-13,-16 6,11-7,-6 0,-1 0,1 0,-1 0,1 0,0 0,-1 0,1 0,-1 0,1 0,-1 0,1 0,0 0,-1 0,1 0,-1 0,1-7,-1-1,1-8,-1 7,1 2,0 0,-1 5,1-5,-1 7,1-7,-1 6,1-6,0 7,-1 0,1-7,-1 5,1-5,-1 7,1 0,0 0,8 0,-7-7,7 5,-8-5,0 7,-1 0,1-7,-1 5,1-5,-1 0,1 6,0-6,8-1,-7 6,16-14,-15 15,6-7,-9 8,1 0,-1 0,1 0,0 0,-1 0,1 0,-1 0,1 0,8 0,-6 0,14 0,-14 0,14 0,-14 0,6 0,0 0,3 7,-1-5,6 14,-5-7,7 1,1 5,0-13,-9 13,7-6,-16 0,7-1,-8-8,-1 0,10 0,-8 0,7 0,0 0,-6 0,6 0,-8 0,-1 0,1 0,-1 0,10 0,-8 0,16 0,-7 7,9 3,-1 7,1 1,-9-9,7-1,-15-1,14-5,-14 4,6 1,-8-5,-1 12,1-5,-1-1,1 6,-1-5,10 7,-8-7,7 5,0-12,-6 12,15-5,-16 0,7-1,1 0,-8-6,16 5,-15 0,6-5,-9 5,1 0,-1-6,1 6,-1-7,1 7,0-5,-1 5,1 0,-1-5,1 4,-1 1,1 2,0 0,-1 5,1-13,-1 13,1-12,-1 5,9 0,-6-5,6 6,0 0,-6-6,6 5,-8-7,-1 0,1 7,-1-5,1 5,0 0,-1-5,1 4,-1-6,1 7,-1-5,1 5,0-7,-1 0,1 0,-1 0,1 7,8-5,-6 5,6-7,-9 7,1-6,-1 6,9-7,-6 0,6 0,-8 0,-1 0,1 0,-1 0,1 0,0 7,-1-5,1 5,-1 0,1-6,-1 13,1-12,0 12,-1-12,1 4,-1-6,1 0,8 0,-6 0,6 0,-9 0,1 0,-1 0,1 0,0 0,-1 0,1 0,-1 0,1 0,-1 0,1-7,0 6,-1-6,1 0,-1 5,1-5,8-1,-6 6,6-6,-9 2,9 4,-6-5,6 0,0 5,-6-12,14 12,-14-12,15 13,-7-14,9 5,-1-7,1-1,0 9,0-7,-1 6,1 1,0 1,-1 8,1-8,10 6,-8-6,8 8,0-8,-8-2,8-8,-19 8,29 2,11 8,-17 0,2 0,6 0,0 0,0 0,-1 0,1 0,0 0,-1 4,1 2,-1 0,2 1,14 5,0 0,-12-5,1-1,19 6,0-2,-14-8,0-1,0 4,0 1,-1 0,-2-2,-12-3,-2 1,36 8,-4-10,-9 0,0 0,-3 0,0 0,-8 0,8 0,-22 0,-2 0,-10 0,-1 0,1 0,0 0,0 0,-1 0,1 0,10 0,-8 0,18 0,-18 0,18-9,-17-1,6 0,-9 2,0 0,0 6,-1-13,1 13,0-6,0 0,-1 6,11-14,-8 14,18-15,-17 14,17-5,-18 8,8 0,-11 0,1 0,-9 0,7 0,-7 0,0 0,7 0,-15 0,14 0,-14 0,14 0,-14 0,15 0,-16 0,16 0,-7 0,9 0,0 0,-1 0,-7 0,5 7,-14-5,15 14,-16-7,7 0,0-2,3-7,-1 0,6 0,-5 0,7 0,1 0,-9 0,7 0,-7 0,9 0,0 0,-1 0,1 0,10 0,-8 0,8 0,-19 0,7-8,-16-1,8 0,20 2,9 7,29 0,1 0,0 9,-12 2,-18-1,1 2,24 9,-17-5,1 1,23 7,-37-8,-1-1,24 5,-3 0,1 0,-10-9,-1 6,-4-15,-8 14,1-14,7 7,-18-9,8 7,-11-5,-7 6,5 0,-14-6,6 5,-8-7,-1 0,1 0,-1 0,1 0,-1 0,1 0,0 0,-1 0,1 0,-1 0,1 0,-1 0,1 0,0 0,-1-7,9 6,2-14,9 13,0-14,0 14,-1-13,1 13,-9-13,-2 13,0-12,-6 5,6-1,-8 3,-1 0,1 6,-1-6,1 7,0-7,-1 5,1-5,-1 7,1 0,-1-7,1 5,0-5,-1 0,1-2,-1-6,1 6,-8-5,13 5,-10 0,4-5,6 13,-11-6,13 7,-8 0,1 0,8 0,-6-7,14 5,-14-5,6 7,-8 0,-1 0,1 0,-1 0,1 0,-1 0,1 0,0 0,-1 0,1 0,-1-7,1 5,-1-5,1 7,0 0,-1 0,1 0,-1-7,1 5,-1-5,1 7,0 0,-1 0,1 0,-1 0,1 0,-1 0,1 0,0 0,18 0,-6 0,17 0,-10 0,-9 0,-2 0,-8 0,-1 0,1 0,0 0,-1 0,1 0,-1 0,1 0,-1 0,1 0,0 0,-1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81F9F-7CE1-994A-AD2E-21E080DFCF76}" type="datetimeFigureOut">
              <a:rPr lang="es-MX" smtClean="0"/>
              <a:t>25/07/22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38F9A-F11F-9547-BF37-82A5DC56190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07596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81F9F-7CE1-994A-AD2E-21E080DFCF76}" type="datetimeFigureOut">
              <a:rPr lang="es-MX" smtClean="0"/>
              <a:t>25/07/22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38F9A-F11F-9547-BF37-82A5DC56190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6263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81F9F-7CE1-994A-AD2E-21E080DFCF76}" type="datetimeFigureOut">
              <a:rPr lang="es-MX" smtClean="0"/>
              <a:t>25/07/22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38F9A-F11F-9547-BF37-82A5DC56190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50091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81F9F-7CE1-994A-AD2E-21E080DFCF76}" type="datetimeFigureOut">
              <a:rPr lang="es-MX" smtClean="0"/>
              <a:t>25/07/22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38F9A-F11F-9547-BF37-82A5DC56190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23806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81F9F-7CE1-994A-AD2E-21E080DFCF76}" type="datetimeFigureOut">
              <a:rPr lang="es-MX" smtClean="0"/>
              <a:t>25/07/22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38F9A-F11F-9547-BF37-82A5DC56190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6403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81F9F-7CE1-994A-AD2E-21E080DFCF76}" type="datetimeFigureOut">
              <a:rPr lang="es-MX" smtClean="0"/>
              <a:t>25/07/22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38F9A-F11F-9547-BF37-82A5DC56190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70058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81F9F-7CE1-994A-AD2E-21E080DFCF76}" type="datetimeFigureOut">
              <a:rPr lang="es-MX" smtClean="0"/>
              <a:t>25/07/22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38F9A-F11F-9547-BF37-82A5DC56190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18958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81F9F-7CE1-994A-AD2E-21E080DFCF76}" type="datetimeFigureOut">
              <a:rPr lang="es-MX" smtClean="0"/>
              <a:t>25/07/22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38F9A-F11F-9547-BF37-82A5DC56190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73577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81F9F-7CE1-994A-AD2E-21E080DFCF76}" type="datetimeFigureOut">
              <a:rPr lang="es-MX" smtClean="0"/>
              <a:t>25/07/22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38F9A-F11F-9547-BF37-82A5DC56190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43044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81F9F-7CE1-994A-AD2E-21E080DFCF76}" type="datetimeFigureOut">
              <a:rPr lang="es-MX" smtClean="0"/>
              <a:t>25/07/22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38F9A-F11F-9547-BF37-82A5DC56190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53016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81F9F-7CE1-994A-AD2E-21E080DFCF76}" type="datetimeFigureOut">
              <a:rPr lang="es-MX" smtClean="0"/>
              <a:t>25/07/22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38F9A-F11F-9547-BF37-82A5DC56190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64914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F81F9F-7CE1-994A-AD2E-21E080DFCF76}" type="datetimeFigureOut">
              <a:rPr lang="es-MX" smtClean="0"/>
              <a:t>25/07/22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C38F9A-F11F-9547-BF37-82A5DC56190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45720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customXml" Target="../ink/ink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F24A09B-713F-43FC-AB6E-B880839685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10141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CAEA69-A706-D54D-99A7-60255194F0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5057" y="640080"/>
            <a:ext cx="3215229" cy="534638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Justicia y </a:t>
            </a:r>
            <a:r>
              <a:rPr lang="en-US" sz="3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Reconciliación</a:t>
            </a:r>
            <a:r>
              <a:rPr 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para la </a:t>
            </a:r>
            <a:r>
              <a:rPr lang="en-US" sz="3600" dirty="0">
                <a:solidFill>
                  <a:srgbClr val="FFFFFF"/>
                </a:solidFill>
              </a:rPr>
              <a:t>P</a:t>
            </a:r>
            <a:r>
              <a:rPr 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az 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B91AB35-C3B4-4B70-B3DD-13D63B7DA2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50481" y="2423149"/>
            <a:ext cx="0" cy="201168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n 3" descr="Imagen que contiene dispositivo&#10;&#10;Descripción generada automáticamente">
            <a:extLst>
              <a:ext uri="{FF2B5EF4-FFF2-40B4-BE49-F238E27FC236}">
                <a16:creationId xmlns:a16="http://schemas.microsoft.com/office/drawing/2014/main" id="{EEA7CF49-B390-A44F-9746-A17EBC8FBC38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85" t="5128" r="40661" b="5990"/>
          <a:stretch/>
        </p:blipFill>
        <p:spPr bwMode="auto">
          <a:xfrm>
            <a:off x="4572000" y="1844315"/>
            <a:ext cx="4094602" cy="3170346"/>
          </a:xfrm>
          <a:prstGeom prst="rect">
            <a:avLst/>
          </a:prstGeom>
          <a:extLst>
            <a:ext uri="{53640926-AAD7-44d8-BBD7-CCE9431645EC}">
              <a14:shadowObscured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lc="http://schemas.openxmlformats.org/drawingml/2006/lockedCanvas"/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123BB66-50A0-4E44-A714-E0DA8C673476}"/>
              </a:ext>
            </a:extLst>
          </p:cNvPr>
          <p:cNvSpPr txBox="1"/>
          <p:nvPr/>
        </p:nvSpPr>
        <p:spPr>
          <a:xfrm>
            <a:off x="4657728" y="5614988"/>
            <a:ext cx="3900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Jorge Atilano González Candia SJ</a:t>
            </a:r>
          </a:p>
        </p:txBody>
      </p:sp>
    </p:spTree>
    <p:extLst>
      <p:ext uri="{BB962C8B-B14F-4D97-AF65-F5344CB8AC3E}">
        <p14:creationId xmlns:p14="http://schemas.microsoft.com/office/powerpoint/2010/main" val="1045450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2643BE6C-86B7-4AB9-91E8-9B5DB45AC8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1" y="0"/>
            <a:ext cx="9141618" cy="42428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97E253B3-0BF3-D761-27F4-8CD080F07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769" y="713195"/>
            <a:ext cx="7204461" cy="231866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Tejer en Cristo Nuevas Relaciones: </a:t>
            </a:r>
            <a:b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 la Fragmentación a la Unidad</a:t>
            </a:r>
          </a:p>
        </p:txBody>
      </p:sp>
      <p:pic>
        <p:nvPicPr>
          <p:cNvPr id="5" name="Imagen 4" descr="Imagen que contiene dispositivo&#10;&#10;Descripción generada automáticamente">
            <a:extLst>
              <a:ext uri="{FF2B5EF4-FFF2-40B4-BE49-F238E27FC236}">
                <a16:creationId xmlns:a16="http://schemas.microsoft.com/office/drawing/2014/main" id="{24CD068B-F10A-A8B1-F1ED-41F6C5D210C2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85" t="5128" r="40661" b="5990"/>
          <a:stretch/>
        </p:blipFill>
        <p:spPr bwMode="auto">
          <a:xfrm>
            <a:off x="3574474" y="4565073"/>
            <a:ext cx="2119746" cy="1724891"/>
          </a:xfrm>
          <a:prstGeom prst="rect">
            <a:avLst/>
          </a:prstGeom>
          <a:extLst>
            <a:ext uri="{53640926-AAD7-44d8-BBD7-CCE9431645EC}">
              <a14:shadowObscured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lc="http://schemas.openxmlformats.org/drawingml/2006/lockedCanvas"/>
            </a:ext>
          </a:extLst>
        </p:spPr>
      </p:pic>
    </p:spTree>
    <p:extLst>
      <p:ext uri="{BB962C8B-B14F-4D97-AF65-F5344CB8AC3E}">
        <p14:creationId xmlns:p14="http://schemas.microsoft.com/office/powerpoint/2010/main" val="833231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7282" y="1022350"/>
            <a:ext cx="532209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7282" y="837744"/>
            <a:ext cx="302419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3495" y="640894"/>
            <a:ext cx="126206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417402" y="635716"/>
            <a:ext cx="246459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3041" y="635715"/>
            <a:ext cx="8180897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8D24147-E69D-7A4F-BE64-71E343330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879" y="800392"/>
            <a:ext cx="7698523" cy="1212102"/>
          </a:xfrm>
        </p:spPr>
        <p:txBody>
          <a:bodyPr>
            <a:normAutofit/>
          </a:bodyPr>
          <a:lstStyle/>
          <a:p>
            <a:pPr algn="ctr"/>
            <a:r>
              <a:rPr lang="es-MX" sz="3500" dirty="0">
                <a:solidFill>
                  <a:srgbClr val="FFFFFF"/>
                </a:solidFill>
              </a:rPr>
              <a:t>Contenido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9525DA-01D5-4E43-98B3-C8C28D9AF7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718" y="2490436"/>
            <a:ext cx="7281746" cy="3567173"/>
          </a:xfrm>
        </p:spPr>
        <p:txBody>
          <a:bodyPr anchor="ctr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MX" sz="3200" dirty="0"/>
              <a:t>La fragmentación</a:t>
            </a:r>
          </a:p>
          <a:p>
            <a:pPr marL="514350" indent="-514350">
              <a:buFont typeface="+mj-lt"/>
              <a:buAutoNum type="arabicPeriod"/>
            </a:pPr>
            <a:r>
              <a:rPr lang="es-MX" sz="3200" dirty="0"/>
              <a:t>La unidad</a:t>
            </a:r>
          </a:p>
          <a:p>
            <a:pPr marL="514350" indent="-514350">
              <a:buFont typeface="+mj-lt"/>
              <a:buAutoNum type="arabicPeriod"/>
            </a:pPr>
            <a:r>
              <a:rPr lang="es-MX" sz="3200" dirty="0"/>
              <a:t>La paz</a:t>
            </a:r>
          </a:p>
        </p:txBody>
      </p:sp>
    </p:spTree>
    <p:extLst>
      <p:ext uri="{BB962C8B-B14F-4D97-AF65-F5344CB8AC3E}">
        <p14:creationId xmlns:p14="http://schemas.microsoft.com/office/powerpoint/2010/main" val="1172568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FD8F1113-2E3C-46E3-B54F-B7F421EEF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65DDECC-A11E-434E-87B2-8997CD383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47255" y="-59376"/>
            <a:ext cx="9386886" cy="6923798"/>
            <a:chOff x="-329674" y="-51881"/>
            <a:chExt cx="12515851" cy="6923798"/>
          </a:xfrm>
        </p:grpSpPr>
        <p:sp>
          <p:nvSpPr>
            <p:cNvPr id="44" name="Freeform 5">
              <a:extLst>
                <a:ext uri="{FF2B5EF4-FFF2-40B4-BE49-F238E27FC236}">
                  <a16:creationId xmlns:a16="http://schemas.microsoft.com/office/drawing/2014/main" id="{B54A4D14-513F-4121-92D3-5CCB468962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6">
              <a:extLst>
                <a:ext uri="{FF2B5EF4-FFF2-40B4-BE49-F238E27FC236}">
                  <a16:creationId xmlns:a16="http://schemas.microsoft.com/office/drawing/2014/main" id="{6C3411F1-AD17-499D-AFEF-2F300F6DF0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7">
              <a:extLst>
                <a:ext uri="{FF2B5EF4-FFF2-40B4-BE49-F238E27FC236}">
                  <a16:creationId xmlns:a16="http://schemas.microsoft.com/office/drawing/2014/main" id="{60BF2CBE-B1E9-4C42-89DC-C35E4E6516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8">
              <a:extLst>
                <a:ext uri="{FF2B5EF4-FFF2-40B4-BE49-F238E27FC236}">
                  <a16:creationId xmlns:a16="http://schemas.microsoft.com/office/drawing/2014/main" id="{72C95A87-DCDB-41C4-B774-744B3ECBE8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9">
              <a:extLst>
                <a:ext uri="{FF2B5EF4-FFF2-40B4-BE49-F238E27FC236}">
                  <a16:creationId xmlns:a16="http://schemas.microsoft.com/office/drawing/2014/main" id="{BCB97515-32FF-43A6-A51C-B140193ABB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0">
              <a:extLst>
                <a:ext uri="{FF2B5EF4-FFF2-40B4-BE49-F238E27FC236}">
                  <a16:creationId xmlns:a16="http://schemas.microsoft.com/office/drawing/2014/main" id="{9C6379D3-7045-4B76-9409-6D23D753D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1">
              <a:extLst>
                <a:ext uri="{FF2B5EF4-FFF2-40B4-BE49-F238E27FC236}">
                  <a16:creationId xmlns:a16="http://schemas.microsoft.com/office/drawing/2014/main" id="{7C324CDD-B30F-47DD-8627-E2171D5E83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2">
              <a:extLst>
                <a:ext uri="{FF2B5EF4-FFF2-40B4-BE49-F238E27FC236}">
                  <a16:creationId xmlns:a16="http://schemas.microsoft.com/office/drawing/2014/main" id="{61B1C1DE-4201-4989-BE65-41ADC24725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3">
              <a:extLst>
                <a:ext uri="{FF2B5EF4-FFF2-40B4-BE49-F238E27FC236}">
                  <a16:creationId xmlns:a16="http://schemas.microsoft.com/office/drawing/2014/main" id="{0A9092BE-A36C-4833-8E71-2850F4AF7C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4">
              <a:extLst>
                <a:ext uri="{FF2B5EF4-FFF2-40B4-BE49-F238E27FC236}">
                  <a16:creationId xmlns:a16="http://schemas.microsoft.com/office/drawing/2014/main" id="{806398CC-D327-4E06-838C-31119BD56F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15">
              <a:extLst>
                <a:ext uri="{FF2B5EF4-FFF2-40B4-BE49-F238E27FC236}">
                  <a16:creationId xmlns:a16="http://schemas.microsoft.com/office/drawing/2014/main" id="{1E3F0C5B-76A9-4A8F-A1CB-35C0DE83A8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16">
              <a:extLst>
                <a:ext uri="{FF2B5EF4-FFF2-40B4-BE49-F238E27FC236}">
                  <a16:creationId xmlns:a16="http://schemas.microsoft.com/office/drawing/2014/main" id="{70A741CC-E736-448A-A94E-5C8BB9711D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17">
              <a:extLst>
                <a:ext uri="{FF2B5EF4-FFF2-40B4-BE49-F238E27FC236}">
                  <a16:creationId xmlns:a16="http://schemas.microsoft.com/office/drawing/2014/main" id="{202722D1-549B-407E-BF75-2A1E8DB5BA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18">
              <a:extLst>
                <a:ext uri="{FF2B5EF4-FFF2-40B4-BE49-F238E27FC236}">
                  <a16:creationId xmlns:a16="http://schemas.microsoft.com/office/drawing/2014/main" id="{5CA8D742-18BD-41B5-9C00-FCFFAED257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19">
              <a:extLst>
                <a:ext uri="{FF2B5EF4-FFF2-40B4-BE49-F238E27FC236}">
                  <a16:creationId xmlns:a16="http://schemas.microsoft.com/office/drawing/2014/main" id="{8BF81081-4C33-488E-A37E-B95567D0BF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0">
              <a:extLst>
                <a:ext uri="{FF2B5EF4-FFF2-40B4-BE49-F238E27FC236}">
                  <a16:creationId xmlns:a16="http://schemas.microsoft.com/office/drawing/2014/main" id="{462F0DE0-CEBA-420B-8032-FB60893B8E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1">
              <a:extLst>
                <a:ext uri="{FF2B5EF4-FFF2-40B4-BE49-F238E27FC236}">
                  <a16:creationId xmlns:a16="http://schemas.microsoft.com/office/drawing/2014/main" id="{79C8D19E-E3D6-45A6-BCA2-5918A37D7A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2">
              <a:extLst>
                <a:ext uri="{FF2B5EF4-FFF2-40B4-BE49-F238E27FC236}">
                  <a16:creationId xmlns:a16="http://schemas.microsoft.com/office/drawing/2014/main" id="{43280283-E04A-43CA-BFA1-F285486A2F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3">
              <a:extLst>
                <a:ext uri="{FF2B5EF4-FFF2-40B4-BE49-F238E27FC236}">
                  <a16:creationId xmlns:a16="http://schemas.microsoft.com/office/drawing/2014/main" id="{38328CB6-0FC5-4AEA-BC7E-489267CB6F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EF6AF980-5F5E-744C-9027-5F1FEE666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844" y="4614902"/>
            <a:ext cx="6061470" cy="94395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5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1. LA FRAGMENTACIÓN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0248C9B-A9A8-C44E-95DC-2E2302630A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35844" y="5558857"/>
            <a:ext cx="6061470" cy="522636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endParaRPr lang="en-US" sz="14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Isosceles Triangle 39">
            <a:extLst>
              <a:ext uri="{FF2B5EF4-FFF2-40B4-BE49-F238E27FC236}">
                <a16:creationId xmlns:a16="http://schemas.microsoft.com/office/drawing/2014/main" id="{4F37E7FB-7372-47E3-914E-7CF7E94B1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419288" y="4386808"/>
            <a:ext cx="305424" cy="351063"/>
          </a:xfrm>
          <a:prstGeom prst="triangle">
            <a:avLst/>
          </a:prstGeom>
          <a:solidFill>
            <a:srgbClr val="1C1C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16E168E2-3256-43A5-9298-9E5A6AE8F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9635" y="954593"/>
            <a:ext cx="4564729" cy="3432215"/>
          </a:xfrm>
          <a:prstGeom prst="rect">
            <a:avLst/>
          </a:prstGeom>
          <a:solidFill>
            <a:schemeClr val="bg1"/>
          </a:solidFill>
          <a:ln w="19050">
            <a:solidFill>
              <a:srgbClr val="1C1CBD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 descr="Imagen que contiene dispositivo&#10;&#10;Descripción generada automáticamente">
            <a:extLst>
              <a:ext uri="{FF2B5EF4-FFF2-40B4-BE49-F238E27FC236}">
                <a16:creationId xmlns:a16="http://schemas.microsoft.com/office/drawing/2014/main" id="{F9DB6AA6-9390-4E47-9634-3213F9231A38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85" t="5128" r="40661" b="5990"/>
          <a:stretch/>
        </p:blipFill>
        <p:spPr bwMode="auto">
          <a:xfrm>
            <a:off x="2570245" y="1120792"/>
            <a:ext cx="4003510" cy="3099816"/>
          </a:xfrm>
          <a:prstGeom prst="rect">
            <a:avLst/>
          </a:prstGeom>
          <a:ln w="12700">
            <a:noFill/>
          </a:ln>
          <a:extLst>
            <a:ext uri="{53640926-AAD7-44d8-BBD7-CCE9431645EC}">
              <a14:shadowObscured xmlns:lc="http://schemas.openxmlformats.org/drawingml/2006/lockedCanvas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/>
            </a:ext>
          </a:extLst>
        </p:spPr>
      </p:pic>
    </p:spTree>
    <p:extLst>
      <p:ext uri="{BB962C8B-B14F-4D97-AF65-F5344CB8AC3E}">
        <p14:creationId xmlns:p14="http://schemas.microsoft.com/office/powerpoint/2010/main" val="1853921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B3B9DBC-97CC-4A18-B4A6-66E240292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492644-1D84-449E-94E4-5FC5C873D3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286" y="227"/>
            <a:ext cx="9141714" cy="455189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AD45273E-5730-9742-9C72-A14CE60F2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506" y="637953"/>
            <a:ext cx="6204344" cy="318950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000" dirty="0">
                <a:solidFill>
                  <a:srgbClr val="FFFFFF"/>
                </a:solidFill>
              </a:rPr>
              <a:t>1</a:t>
            </a:r>
            <a:r>
              <a:rPr lang="en-US" sz="7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.1. </a:t>
            </a:r>
            <a:r>
              <a:rPr lang="en-US" sz="7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Violencia</a:t>
            </a:r>
            <a:r>
              <a:rPr lang="en-US" sz="7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: un </a:t>
            </a:r>
            <a:r>
              <a:rPr lang="en-US" sz="7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problema</a:t>
            </a:r>
            <a:r>
              <a:rPr lang="en-US" sz="7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7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relaciones</a:t>
            </a:r>
            <a:endParaRPr lang="en-US" sz="70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94EE1A74-DEBF-434E-8B5E-7AB296ECB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545810" y="4208147"/>
            <a:ext cx="254344" cy="1938528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7">
            <a:extLst>
              <a:ext uri="{FF2B5EF4-FFF2-40B4-BE49-F238E27FC236}">
                <a16:creationId xmlns:a16="http://schemas.microsoft.com/office/drawing/2014/main" id="{8C7C4D4B-92D9-4FA4-A294-749E8574FF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546554" y="4098333"/>
            <a:ext cx="151393" cy="1874520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8">
            <a:extLst>
              <a:ext uri="{FF2B5EF4-FFF2-40B4-BE49-F238E27FC236}">
                <a16:creationId xmlns:a16="http://schemas.microsoft.com/office/drawing/2014/main" id="{BADA3358-2A3F-41B0-A458-6FD1DB3AF9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2286" y="4098334"/>
            <a:ext cx="6699764" cy="17739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573544F-8694-3D41-B59C-CA67CE3FD2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6506" y="4377268"/>
            <a:ext cx="5978177" cy="1280582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2800" kern="1200">
              <a:solidFill>
                <a:srgbClr val="FE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Rectangle 8">
            <a:extLst>
              <a:ext uri="{FF2B5EF4-FFF2-40B4-BE49-F238E27FC236}">
                <a16:creationId xmlns:a16="http://schemas.microsoft.com/office/drawing/2014/main" id="{E4737216-37B2-43AD-AB08-05BFCCEFC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800154" y="4377267"/>
            <a:ext cx="2341560" cy="17739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78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412267"/>
            <a:ext cx="7886700" cy="646331"/>
          </a:xfrm>
        </p:spPr>
        <p:txBody>
          <a:bodyPr>
            <a:normAutofit/>
          </a:bodyPr>
          <a:lstStyle/>
          <a:p>
            <a:pPr algn="ctr"/>
            <a:r>
              <a:rPr lang="es-ES_tradnl" sz="3600" b="1" dirty="0">
                <a:solidFill>
                  <a:srgbClr val="002060"/>
                </a:solidFill>
                <a:latin typeface="Century Gothic" panose="020B0502020202020204" pitchFamily="34" charset="0"/>
                <a:cs typeface="Aharoni" panose="02010803020104030203" pitchFamily="2" charset="-79"/>
              </a:rPr>
              <a:t>VIOLENCIA: PUNTA DEL ICEBERG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3729341" y="2337948"/>
            <a:ext cx="1456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VIOLENCIA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3056347" y="2909412"/>
            <a:ext cx="27929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000" b="1" dirty="0" err="1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Desvinculaci</a:t>
            </a:r>
            <a:r>
              <a:rPr lang="es-ES" sz="2000" b="1" dirty="0" err="1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ón</a:t>
            </a:r>
            <a:endParaRPr lang="es-ES_tradnl" sz="20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ES_tradnl" sz="2000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social y existencial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2558691" y="4258984"/>
            <a:ext cx="26221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000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Individualismo</a:t>
            </a:r>
          </a:p>
          <a:p>
            <a:pPr algn="ctr"/>
            <a:r>
              <a:rPr lang="es-ES_tradnl" sz="20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P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érdida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 de límites</a:t>
            </a:r>
            <a:endParaRPr lang="es-ES_tradnl" sz="20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3314248" y="5237122"/>
            <a:ext cx="30313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000" b="1" dirty="0" err="1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Corrupci</a:t>
            </a:r>
            <a:r>
              <a:rPr lang="es-ES" sz="2000" b="1" dirty="0" err="1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ón</a:t>
            </a:r>
            <a:endParaRPr lang="es-ES" sz="20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Impunidad</a:t>
            </a:r>
            <a:endParaRPr lang="es-ES_tradnl" sz="20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DA2A9C9-EF95-594D-A2D1-FAA77D5E3D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9611" y="1181836"/>
            <a:ext cx="833734" cy="115611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C64D7FEC-6698-014C-9044-DEE5D2D8A8DC}"/>
                  </a:ext>
                </a:extLst>
              </p14:cNvPr>
              <p14:cNvContentPartPr/>
              <p14:nvPr/>
            </p14:nvContentPartPr>
            <p14:xfrm>
              <a:off x="2565112" y="2731705"/>
              <a:ext cx="3374280" cy="4006800"/>
            </p14:xfrm>
          </p:contentPart>
        </mc:Choice>
        <mc:Fallback xmlns=""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C64D7FEC-6698-014C-9044-DEE5D2D8A8D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47472" y="2713705"/>
                <a:ext cx="3409920" cy="404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Entrada de lápiz 5">
                <a:extLst>
                  <a:ext uri="{FF2B5EF4-FFF2-40B4-BE49-F238E27FC236}">
                    <a16:creationId xmlns:a16="http://schemas.microsoft.com/office/drawing/2014/main" id="{ACC36C24-A1D3-3847-ACA5-D8DCA3C90017}"/>
                  </a:ext>
                </a:extLst>
              </p14:cNvPr>
              <p14:cNvContentPartPr/>
              <p14:nvPr/>
            </p14:nvContentPartPr>
            <p14:xfrm>
              <a:off x="3451792" y="1162105"/>
              <a:ext cx="2429280" cy="1773360"/>
            </p14:xfrm>
          </p:contentPart>
        </mc:Choice>
        <mc:Fallback xmlns="">
          <p:pic>
            <p:nvPicPr>
              <p:cNvPr id="6" name="Entrada de lápiz 5">
                <a:extLst>
                  <a:ext uri="{FF2B5EF4-FFF2-40B4-BE49-F238E27FC236}">
                    <a16:creationId xmlns:a16="http://schemas.microsoft.com/office/drawing/2014/main" id="{ACC36C24-A1D3-3847-ACA5-D8DCA3C9001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443152" y="1153105"/>
                <a:ext cx="2446920" cy="179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Entrada de lápiz 9">
                <a:extLst>
                  <a:ext uri="{FF2B5EF4-FFF2-40B4-BE49-F238E27FC236}">
                    <a16:creationId xmlns:a16="http://schemas.microsoft.com/office/drawing/2014/main" id="{27A34EE2-80AB-CD4F-B7D5-AE9625D328E6}"/>
                  </a:ext>
                </a:extLst>
              </p14:cNvPr>
              <p14:cNvContentPartPr/>
              <p14:nvPr/>
            </p14:nvContentPartPr>
            <p14:xfrm>
              <a:off x="65632" y="2664385"/>
              <a:ext cx="9231480" cy="329400"/>
            </p14:xfrm>
          </p:contentPart>
        </mc:Choice>
        <mc:Fallback xmlns="">
          <p:pic>
            <p:nvPicPr>
              <p:cNvPr id="10" name="Entrada de lápiz 9">
                <a:extLst>
                  <a:ext uri="{FF2B5EF4-FFF2-40B4-BE49-F238E27FC236}">
                    <a16:creationId xmlns:a16="http://schemas.microsoft.com/office/drawing/2014/main" id="{27A34EE2-80AB-CD4F-B7D5-AE9625D328E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632" y="2556385"/>
                <a:ext cx="9339120" cy="545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7345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66602049-911B-7446-B8E0-C22E42D3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071" y="699787"/>
            <a:ext cx="8431305" cy="730017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>
                <a:solidFill>
                  <a:srgbClr val="002060"/>
                </a:solidFill>
                <a:latin typeface="Century Gothic" panose="020B0502020202020204" pitchFamily="34" charset="0"/>
                <a:cs typeface="Aharoni" panose="020F0502020204030204" pitchFamily="34" charset="0"/>
              </a:rPr>
              <a:t>Identificación del Conflicto</a:t>
            </a:r>
            <a:endParaRPr lang="es-ES_tradnl" sz="3600" b="1" dirty="0">
              <a:solidFill>
                <a:srgbClr val="002060"/>
              </a:solidFill>
              <a:latin typeface="Century Gothic" panose="020B0502020202020204" pitchFamily="34" charset="0"/>
              <a:cs typeface="Aharoni" panose="020F0502020204030204" pitchFamily="34" charset="0"/>
            </a:endParaRPr>
          </a:p>
        </p:txBody>
      </p:sp>
      <p:sp>
        <p:nvSpPr>
          <p:cNvPr id="3" name="Triángulo 2"/>
          <p:cNvSpPr/>
          <p:nvPr/>
        </p:nvSpPr>
        <p:spPr>
          <a:xfrm>
            <a:off x="1947333" y="1727202"/>
            <a:ext cx="5181600" cy="4402666"/>
          </a:xfrm>
          <a:prstGeom prst="triangle">
            <a:avLst/>
          </a:prstGeom>
          <a:solidFill>
            <a:srgbClr val="6BE1EE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cxnSp>
        <p:nvCxnSpPr>
          <p:cNvPr id="7" name="Conector recto 6"/>
          <p:cNvCxnSpPr/>
          <p:nvPr/>
        </p:nvCxnSpPr>
        <p:spPr>
          <a:xfrm flipV="1">
            <a:off x="3708400" y="3166533"/>
            <a:ext cx="1693333" cy="3386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/>
          <p:cNvCxnSpPr/>
          <p:nvPr/>
        </p:nvCxnSpPr>
        <p:spPr>
          <a:xfrm flipV="1">
            <a:off x="2709333" y="4775200"/>
            <a:ext cx="3623727" cy="1693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/>
          <p:cNvSpPr txBox="1"/>
          <p:nvPr/>
        </p:nvSpPr>
        <p:spPr>
          <a:xfrm>
            <a:off x="5401733" y="2116667"/>
            <a:ext cx="2099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/>
              <a:t>EPISODIO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6180667" y="3708400"/>
            <a:ext cx="1845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/>
              <a:t>EPICENTRO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7128933" y="5164667"/>
            <a:ext cx="1665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/>
              <a:t>HISTORIA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3301999" y="5164667"/>
            <a:ext cx="2556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dirty="0"/>
              <a:t>Causas culturales y estructurales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3539066" y="3810003"/>
            <a:ext cx="2302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/>
              <a:t>Patr</a:t>
            </a:r>
            <a:r>
              <a:rPr lang="es-ES" dirty="0" err="1"/>
              <a:t>ón</a:t>
            </a:r>
            <a:r>
              <a:rPr lang="es-ES" dirty="0"/>
              <a:t> de relaciones</a:t>
            </a:r>
            <a:endParaRPr lang="es-ES_tradnl" dirty="0"/>
          </a:p>
        </p:txBody>
      </p:sp>
      <p:sp>
        <p:nvSpPr>
          <p:cNvPr id="16" name="CuadroTexto 15"/>
          <p:cNvSpPr txBox="1"/>
          <p:nvPr/>
        </p:nvSpPr>
        <p:spPr>
          <a:xfrm>
            <a:off x="3945465" y="2539997"/>
            <a:ext cx="1303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/>
              <a:t>Problemas emergentes</a:t>
            </a:r>
          </a:p>
        </p:txBody>
      </p:sp>
    </p:spTree>
    <p:extLst>
      <p:ext uri="{BB962C8B-B14F-4D97-AF65-F5344CB8AC3E}">
        <p14:creationId xmlns:p14="http://schemas.microsoft.com/office/powerpoint/2010/main" val="2611089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B3B9DBC-97CC-4A18-B4A6-66E240292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492644-1D84-449E-94E4-5FC5C873D3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286" y="227"/>
            <a:ext cx="9141714" cy="455189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AD45273E-5730-9742-9C72-A14CE60F2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506" y="637953"/>
            <a:ext cx="6204344" cy="318950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1.2. </a:t>
            </a:r>
            <a:r>
              <a:rPr lang="en-US" sz="7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Dinamismos</a:t>
            </a:r>
            <a:r>
              <a:rPr lang="en-US" sz="7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del </a:t>
            </a:r>
            <a:r>
              <a:rPr lang="en-US" sz="7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tejido</a:t>
            </a:r>
            <a:r>
              <a:rPr lang="en-US" sz="7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social </a:t>
            </a:r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94EE1A74-DEBF-434E-8B5E-7AB296ECB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545810" y="4208147"/>
            <a:ext cx="254344" cy="1938528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7">
            <a:extLst>
              <a:ext uri="{FF2B5EF4-FFF2-40B4-BE49-F238E27FC236}">
                <a16:creationId xmlns:a16="http://schemas.microsoft.com/office/drawing/2014/main" id="{8C7C4D4B-92D9-4FA4-A294-749E8574FF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546554" y="4098333"/>
            <a:ext cx="151393" cy="1874520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8">
            <a:extLst>
              <a:ext uri="{FF2B5EF4-FFF2-40B4-BE49-F238E27FC236}">
                <a16:creationId xmlns:a16="http://schemas.microsoft.com/office/drawing/2014/main" id="{BADA3358-2A3F-41B0-A458-6FD1DB3AF9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2286" y="4098334"/>
            <a:ext cx="6699764" cy="17739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573544F-8694-3D41-B59C-CA67CE3FD2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6506" y="4377268"/>
            <a:ext cx="5978177" cy="128058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kern="1200" dirty="0">
                <a:solidFill>
                  <a:srgbClr val="FEFFFF"/>
                </a:solidFill>
                <a:latin typeface="+mn-lt"/>
                <a:ea typeface="+mn-ea"/>
                <a:cs typeface="+mn-cs"/>
              </a:rPr>
              <a:t>Primera </a:t>
            </a:r>
            <a:r>
              <a:rPr lang="en-US" sz="2800" kern="1200" dirty="0" err="1">
                <a:solidFill>
                  <a:srgbClr val="FEFFFF"/>
                </a:solidFill>
                <a:latin typeface="+mn-lt"/>
                <a:ea typeface="+mn-ea"/>
                <a:cs typeface="+mn-cs"/>
              </a:rPr>
              <a:t>Investigación</a:t>
            </a:r>
            <a:r>
              <a:rPr lang="en-US" sz="2800" kern="1200" dirty="0">
                <a:solidFill>
                  <a:srgbClr val="FEFFFF"/>
                </a:solidFill>
                <a:latin typeface="+mn-lt"/>
                <a:ea typeface="+mn-ea"/>
                <a:cs typeface="+mn-cs"/>
              </a:rPr>
              <a:t>: 2014. </a:t>
            </a:r>
          </a:p>
          <a:p>
            <a:r>
              <a:rPr lang="en-US" sz="2800" dirty="0">
                <a:solidFill>
                  <a:srgbClr val="FEFFFF"/>
                </a:solidFill>
              </a:rPr>
              <a:t>Segunda </a:t>
            </a:r>
            <a:r>
              <a:rPr lang="en-US" sz="2800" dirty="0" err="1">
                <a:solidFill>
                  <a:srgbClr val="FEFFFF"/>
                </a:solidFill>
              </a:rPr>
              <a:t>Investigación</a:t>
            </a:r>
            <a:r>
              <a:rPr lang="en-US" sz="2800" dirty="0">
                <a:solidFill>
                  <a:srgbClr val="FEFFFF"/>
                </a:solidFill>
              </a:rPr>
              <a:t>.: 2016.</a:t>
            </a:r>
            <a:endParaRPr lang="en-US" sz="2800" kern="1200" dirty="0">
              <a:solidFill>
                <a:srgbClr val="FE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Rectangle 8">
            <a:extLst>
              <a:ext uri="{FF2B5EF4-FFF2-40B4-BE49-F238E27FC236}">
                <a16:creationId xmlns:a16="http://schemas.microsoft.com/office/drawing/2014/main" id="{E4737216-37B2-43AD-AB08-05BFCCEFC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800154" y="4377267"/>
            <a:ext cx="2341560" cy="17739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896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66602049-911B-7446-B8E0-C22E42D3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071" y="699787"/>
            <a:ext cx="8431305" cy="730017"/>
          </a:xfrm>
        </p:spPr>
        <p:txBody>
          <a:bodyPr>
            <a:normAutofit fontScale="90000"/>
          </a:bodyPr>
          <a:lstStyle/>
          <a:p>
            <a:pPr algn="ctr"/>
            <a:r>
              <a:rPr lang="es-ES_tradnl" sz="3600" b="1" dirty="0">
                <a:solidFill>
                  <a:srgbClr val="002060"/>
                </a:solidFill>
                <a:latin typeface="Century Gothic" panose="020B0502020202020204" pitchFamily="34" charset="0"/>
                <a:cs typeface="Aharoni" panose="020F0502020204030204" pitchFamily="34" charset="0"/>
              </a:rPr>
              <a:t>Primera Investigación: Buenas Prácticas de Seguridad Comunitaria (2014) </a:t>
            </a:r>
          </a:p>
        </p:txBody>
      </p:sp>
      <p:graphicFrame>
        <p:nvGraphicFramePr>
          <p:cNvPr id="7" name="Marcador de contenido 3">
            <a:extLst>
              <a:ext uri="{FF2B5EF4-FFF2-40B4-BE49-F238E27FC236}">
                <a16:creationId xmlns:a16="http://schemas.microsoft.com/office/drawing/2014/main" id="{713BD125-2EA5-8947-883B-19493343E98B}"/>
              </a:ext>
            </a:extLst>
          </p:cNvPr>
          <p:cNvGraphicFramePr>
            <a:graphicFrameLocks/>
          </p:cNvGraphicFramePr>
          <p:nvPr/>
        </p:nvGraphicFramePr>
        <p:xfrm>
          <a:off x="505326" y="1744578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437110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4AD29B6-BF3B-4407-9E75-52DF8E3B2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55F8BA08-3E38-4B70-B93A-74F08E0922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8656" y="260019"/>
            <a:ext cx="8375586" cy="5933012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66602049-911B-7446-B8E0-C22E42D3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771" y="507160"/>
            <a:ext cx="2245179" cy="5438730"/>
          </a:xfrm>
        </p:spPr>
        <p:txBody>
          <a:bodyPr>
            <a:normAutofit/>
          </a:bodyPr>
          <a:lstStyle/>
          <a:p>
            <a:r>
              <a:rPr lang="es-ES" sz="2200" b="1">
                <a:latin typeface="Century Gothic" panose="020B0502020202020204" pitchFamily="34" charset="0"/>
                <a:cs typeface="Aharoni" panose="020F0502020204030204" pitchFamily="34" charset="0"/>
              </a:rPr>
              <a:t>Segunda Investigación: Determinantes del Tejido Social (2016) </a:t>
            </a:r>
            <a:endParaRPr lang="es-ES_tradnl" sz="2200" b="1">
              <a:latin typeface="Century Gothic" panose="020B0502020202020204" pitchFamily="34" charset="0"/>
              <a:cs typeface="Aharoni" panose="020F050202020403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57F1B33-79AB-4A71-8CEC-4546D709B8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125" y="2874481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8" name="Marcador de contenido 2">
            <a:extLst>
              <a:ext uri="{FF2B5EF4-FFF2-40B4-BE49-F238E27FC236}">
                <a16:creationId xmlns:a16="http://schemas.microsoft.com/office/drawing/2014/main" id="{280018B4-8091-4F40-BD34-C90BCDDF1E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0039112"/>
              </p:ext>
            </p:extLst>
          </p:nvPr>
        </p:nvGraphicFramePr>
        <p:xfrm>
          <a:off x="3394710" y="512064"/>
          <a:ext cx="5122926" cy="544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887180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66602049-911B-7446-B8E0-C22E42D3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071" y="699787"/>
            <a:ext cx="8431305" cy="730017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>
                <a:solidFill>
                  <a:srgbClr val="002060"/>
                </a:solidFill>
                <a:latin typeface="Century Gothic" panose="020B0502020202020204" pitchFamily="34" charset="0"/>
                <a:cs typeface="Aharoni" panose="020F0502020204030204" pitchFamily="34" charset="0"/>
              </a:rPr>
              <a:t>Muestra </a:t>
            </a:r>
            <a:endParaRPr lang="es-ES_tradnl" sz="3600" b="1" dirty="0">
              <a:solidFill>
                <a:srgbClr val="002060"/>
              </a:solidFill>
              <a:latin typeface="Century Gothic" panose="020B0502020202020204" pitchFamily="34" charset="0"/>
              <a:cs typeface="Aharoni" panose="020F0502020204030204" pitchFamily="34" charset="0"/>
            </a:endParaRPr>
          </a:p>
        </p:txBody>
      </p:sp>
      <p:sp>
        <p:nvSpPr>
          <p:cNvPr id="14" name="Marcador de contenido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/>
          <a:lstStyle/>
          <a:p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F28228F-DDF8-964E-B71A-4543787292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5148" y="5048976"/>
            <a:ext cx="1274302" cy="127430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FFC7B6B-A676-1E43-A34E-152189E70D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063" y="1780264"/>
            <a:ext cx="8868900" cy="4947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709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66602049-911B-7446-B8E0-C22E42D3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071" y="699787"/>
            <a:ext cx="8431305" cy="730017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>
                <a:solidFill>
                  <a:srgbClr val="002060"/>
                </a:solidFill>
                <a:latin typeface="Century Gothic" panose="020B0502020202020204" pitchFamily="34" charset="0"/>
                <a:cs typeface="Aharoni" panose="020F0502020204030204" pitchFamily="34" charset="0"/>
              </a:rPr>
              <a:t>Determinantes del Tejido Social  </a:t>
            </a:r>
            <a:endParaRPr lang="es-ES_tradnl" sz="3600" b="1" dirty="0">
              <a:solidFill>
                <a:srgbClr val="002060"/>
              </a:solidFill>
              <a:latin typeface="Century Gothic" panose="020B0502020202020204" pitchFamily="34" charset="0"/>
              <a:cs typeface="Aharoni" panose="020F0502020204030204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8856706-F3D3-C146-A2F1-FE11B0848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7648" y="1576803"/>
            <a:ext cx="5156200" cy="500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5992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66602049-911B-7446-B8E0-C22E42D3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071" y="699787"/>
            <a:ext cx="8431305" cy="730017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>
                <a:solidFill>
                  <a:srgbClr val="002060"/>
                </a:solidFill>
                <a:latin typeface="Century Gothic" panose="020B0502020202020204" pitchFamily="34" charset="0"/>
                <a:cs typeface="Aharoni" panose="020F0502020204030204" pitchFamily="34" charset="0"/>
              </a:rPr>
              <a:t> Fragmentación del Tejido Social </a:t>
            </a:r>
            <a:endParaRPr lang="es-ES_tradnl" sz="3600" b="1" dirty="0">
              <a:solidFill>
                <a:srgbClr val="002060"/>
              </a:solidFill>
              <a:latin typeface="Century Gothic" panose="020B0502020202020204" pitchFamily="34" charset="0"/>
              <a:cs typeface="Aharoni" panose="020F0502020204030204" pitchFamily="34" charset="0"/>
            </a:endParaRPr>
          </a:p>
        </p:txBody>
      </p:sp>
      <p:sp>
        <p:nvSpPr>
          <p:cNvPr id="8" name="Flecha izquierda y derecha 7">
            <a:extLst>
              <a:ext uri="{FF2B5EF4-FFF2-40B4-BE49-F238E27FC236}">
                <a16:creationId xmlns:a16="http://schemas.microsoft.com/office/drawing/2014/main" id="{7E89C439-6879-8E42-AF94-4031D1574508}"/>
              </a:ext>
            </a:extLst>
          </p:cNvPr>
          <p:cNvSpPr/>
          <p:nvPr/>
        </p:nvSpPr>
        <p:spPr>
          <a:xfrm rot="16200000">
            <a:off x="3700224" y="2340591"/>
            <a:ext cx="1587657" cy="985439"/>
          </a:xfrm>
          <a:prstGeom prst="leftRightArrow">
            <a:avLst/>
          </a:pr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9" name="Flecha izquierda y derecha 8">
            <a:extLst>
              <a:ext uri="{FF2B5EF4-FFF2-40B4-BE49-F238E27FC236}">
                <a16:creationId xmlns:a16="http://schemas.microsoft.com/office/drawing/2014/main" id="{BA6B52E0-F393-A24F-9B4F-A87E3C158341}"/>
              </a:ext>
            </a:extLst>
          </p:cNvPr>
          <p:cNvSpPr/>
          <p:nvPr/>
        </p:nvSpPr>
        <p:spPr>
          <a:xfrm rot="5400000">
            <a:off x="3738177" y="4369348"/>
            <a:ext cx="1587657" cy="985439"/>
          </a:xfrm>
          <a:prstGeom prst="leftRightArrow">
            <a:avLst/>
          </a:pr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10" name="Flecha izquierda y derecha 9">
            <a:extLst>
              <a:ext uri="{FF2B5EF4-FFF2-40B4-BE49-F238E27FC236}">
                <a16:creationId xmlns:a16="http://schemas.microsoft.com/office/drawing/2014/main" id="{979C9365-014B-FB46-A691-DF296DB93B90}"/>
              </a:ext>
            </a:extLst>
          </p:cNvPr>
          <p:cNvSpPr/>
          <p:nvPr/>
        </p:nvSpPr>
        <p:spPr>
          <a:xfrm>
            <a:off x="2229786" y="3278158"/>
            <a:ext cx="1587657" cy="985439"/>
          </a:xfrm>
          <a:prstGeom prst="leftRightArrow">
            <a:avLst/>
          </a:pr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11" name="Flecha izquierda y derecha 10">
            <a:extLst>
              <a:ext uri="{FF2B5EF4-FFF2-40B4-BE49-F238E27FC236}">
                <a16:creationId xmlns:a16="http://schemas.microsoft.com/office/drawing/2014/main" id="{E1973B73-2550-2C4D-AE3A-19B49BD675A3}"/>
              </a:ext>
            </a:extLst>
          </p:cNvPr>
          <p:cNvSpPr/>
          <p:nvPr/>
        </p:nvSpPr>
        <p:spPr>
          <a:xfrm>
            <a:off x="5302443" y="3350091"/>
            <a:ext cx="1587657" cy="985439"/>
          </a:xfrm>
          <a:prstGeom prst="leftRightArrow">
            <a:avLst/>
          </a:pr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12" name="Rectángulo redondeado 11">
            <a:extLst>
              <a:ext uri="{FF2B5EF4-FFF2-40B4-BE49-F238E27FC236}">
                <a16:creationId xmlns:a16="http://schemas.microsoft.com/office/drawing/2014/main" id="{74206585-349C-4B4C-A007-5551D6B55F5D}"/>
              </a:ext>
            </a:extLst>
          </p:cNvPr>
          <p:cNvSpPr/>
          <p:nvPr/>
        </p:nvSpPr>
        <p:spPr>
          <a:xfrm>
            <a:off x="3477816" y="3547046"/>
            <a:ext cx="2133600" cy="587828"/>
          </a:xfrm>
          <a:prstGeom prst="roundRect">
            <a:avLst/>
          </a:prstGeom>
          <a:solidFill>
            <a:schemeClr val="accent6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latin typeface="Agency FB" panose="020B0503020202020204" pitchFamily="34" charset="0"/>
              </a:rPr>
              <a:t>Mercantilización de la vida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DF4B59DE-97B5-EB4C-8A47-7E3CEB4E1076}"/>
              </a:ext>
            </a:extLst>
          </p:cNvPr>
          <p:cNvSpPr/>
          <p:nvPr/>
        </p:nvSpPr>
        <p:spPr>
          <a:xfrm>
            <a:off x="3291021" y="4050324"/>
            <a:ext cx="25486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b="1" spc="-113" dirty="0">
                <a:ln w="0"/>
                <a:solidFill>
                  <a:schemeClr val="bg2">
                    <a:lumMod val="50000"/>
                  </a:schemeClr>
                </a:solidFill>
                <a:latin typeface="Agency FB" panose="020B0503020202020204" pitchFamily="34" charset="0"/>
              </a:rPr>
              <a:t>Falta de referentes comunes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AFBD66EA-301B-8E49-B0E1-344F48EE397E}"/>
              </a:ext>
            </a:extLst>
          </p:cNvPr>
          <p:cNvSpPr/>
          <p:nvPr/>
        </p:nvSpPr>
        <p:spPr>
          <a:xfrm>
            <a:off x="3495153" y="2845881"/>
            <a:ext cx="2089033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sz="1350" dirty="0">
                <a:ln w="0"/>
                <a:solidFill>
                  <a:schemeClr val="accent2">
                    <a:lumMod val="50000"/>
                  </a:schemeClr>
                </a:solidFill>
                <a:latin typeface="Agency FB" panose="020B0503020202020204" pitchFamily="34" charset="0"/>
              </a:rPr>
              <a:t>Deformación de la libertad </a:t>
            </a:r>
          </a:p>
          <a:p>
            <a:pPr algn="ctr"/>
            <a:r>
              <a:rPr lang="es-MX" sz="1350" dirty="0">
                <a:ln w="0"/>
                <a:solidFill>
                  <a:schemeClr val="accent2">
                    <a:lumMod val="50000"/>
                  </a:schemeClr>
                </a:solidFill>
                <a:latin typeface="Agency FB" panose="020B0503020202020204" pitchFamily="34" charset="0"/>
              </a:rPr>
              <a:t>y la conciencia</a:t>
            </a:r>
          </a:p>
        </p:txBody>
      </p:sp>
      <p:sp>
        <p:nvSpPr>
          <p:cNvPr id="16" name="Rectángulo redondeado 15">
            <a:extLst>
              <a:ext uri="{FF2B5EF4-FFF2-40B4-BE49-F238E27FC236}">
                <a16:creationId xmlns:a16="http://schemas.microsoft.com/office/drawing/2014/main" id="{3B803683-D385-554A-9698-ED9B5CE3EE7A}"/>
              </a:ext>
            </a:extLst>
          </p:cNvPr>
          <p:cNvSpPr/>
          <p:nvPr/>
        </p:nvSpPr>
        <p:spPr>
          <a:xfrm>
            <a:off x="6645386" y="3538880"/>
            <a:ext cx="2133600" cy="587828"/>
          </a:xfrm>
          <a:prstGeom prst="roundRect">
            <a:avLst/>
          </a:prstGeom>
          <a:solidFill>
            <a:schemeClr val="accent5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50" dirty="0">
                <a:latin typeface="Agency FB" panose="020B0503020202020204" pitchFamily="34" charset="0"/>
              </a:rPr>
              <a:t>Vida sin límites</a:t>
            </a:r>
          </a:p>
        </p:txBody>
      </p:sp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28C3809E-6D8B-5348-8C7C-D253904F463B}"/>
              </a:ext>
            </a:extLst>
          </p:cNvPr>
          <p:cNvSpPr/>
          <p:nvPr/>
        </p:nvSpPr>
        <p:spPr>
          <a:xfrm>
            <a:off x="3521961" y="5460069"/>
            <a:ext cx="2133600" cy="374120"/>
          </a:xfrm>
          <a:prstGeom prst="roundRect">
            <a:avLst/>
          </a:prstGeom>
          <a:solidFill>
            <a:schemeClr val="accent4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50" dirty="0">
                <a:latin typeface="Agency FB" panose="020B0503020202020204" pitchFamily="34" charset="0"/>
              </a:rPr>
              <a:t>Incapacidad  para </a:t>
            </a:r>
          </a:p>
          <a:p>
            <a:pPr algn="ctr"/>
            <a:r>
              <a:rPr lang="es-MX" sz="1350" dirty="0">
                <a:latin typeface="Agency FB" panose="020B0503020202020204" pitchFamily="34" charset="0"/>
              </a:rPr>
              <a:t>autorregular la libertad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B8461CEA-81AB-4144-8247-CD4CE4F2C532}"/>
              </a:ext>
            </a:extLst>
          </p:cNvPr>
          <p:cNvSpPr/>
          <p:nvPr/>
        </p:nvSpPr>
        <p:spPr>
          <a:xfrm>
            <a:off x="5927369" y="2737460"/>
            <a:ext cx="390918" cy="2185227"/>
          </a:xfrm>
          <a:prstGeom prst="rect">
            <a:avLst/>
          </a:prstGeom>
        </p:spPr>
        <p:txBody>
          <a:bodyPr vert="vert" wrap="none">
            <a:normAutofit fontScale="92500" lnSpcReduction="20000"/>
          </a:bodyPr>
          <a:lstStyle/>
          <a:p>
            <a:pPr algn="ctr"/>
            <a:r>
              <a:rPr lang="es-ES" b="1" dirty="0">
                <a:ln w="0"/>
                <a:solidFill>
                  <a:schemeClr val="accent2">
                    <a:lumMod val="50000"/>
                  </a:schemeClr>
                </a:solidFill>
                <a:latin typeface="Agency FB" panose="020B0503020202020204" pitchFamily="34" charset="0"/>
              </a:rPr>
              <a:t>MCS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133B1FC2-01F4-0843-9BAD-C66218DE15E4}"/>
              </a:ext>
            </a:extLst>
          </p:cNvPr>
          <p:cNvSpPr/>
          <p:nvPr/>
        </p:nvSpPr>
        <p:spPr>
          <a:xfrm rot="10800000">
            <a:off x="2566334" y="2454136"/>
            <a:ext cx="700676" cy="2751875"/>
          </a:xfrm>
          <a:prstGeom prst="rect">
            <a:avLst/>
          </a:prstGeom>
        </p:spPr>
        <p:txBody>
          <a:bodyPr vert="vert" wrap="none">
            <a:normAutofit lnSpcReduction="10000"/>
          </a:bodyPr>
          <a:lstStyle/>
          <a:p>
            <a:pPr algn="ctr"/>
            <a:r>
              <a:rPr lang="es-ES" b="1" dirty="0">
                <a:ln w="0"/>
                <a:solidFill>
                  <a:schemeClr val="accent2">
                    <a:lumMod val="50000"/>
                  </a:schemeClr>
                </a:solidFill>
                <a:latin typeface="Agency FB" panose="020B0503020202020204" pitchFamily="34" charset="0"/>
              </a:rPr>
              <a:t>CORRUPCIÓN</a:t>
            </a:r>
          </a:p>
          <a:p>
            <a:pPr algn="ctr"/>
            <a:r>
              <a:rPr lang="es-ES" b="1" dirty="0">
                <a:ln w="0"/>
                <a:solidFill>
                  <a:schemeClr val="accent2">
                    <a:lumMod val="50000"/>
                  </a:schemeClr>
                </a:solidFill>
                <a:latin typeface="Agency FB" panose="020B0503020202020204" pitchFamily="34" charset="0"/>
              </a:rPr>
              <a:t>POLÍTICA</a:t>
            </a:r>
          </a:p>
        </p:txBody>
      </p:sp>
      <p:cxnSp>
        <p:nvCxnSpPr>
          <p:cNvPr id="20" name="Conector curvado 19">
            <a:extLst>
              <a:ext uri="{FF2B5EF4-FFF2-40B4-BE49-F238E27FC236}">
                <a16:creationId xmlns:a16="http://schemas.microsoft.com/office/drawing/2014/main" id="{B63D06C4-C669-3C42-A8FE-274BC26DDB91}"/>
              </a:ext>
            </a:extLst>
          </p:cNvPr>
          <p:cNvCxnSpPr>
            <a:stCxn id="16" idx="0"/>
          </p:cNvCxnSpPr>
          <p:nvPr/>
        </p:nvCxnSpPr>
        <p:spPr>
          <a:xfrm rot="16200000" flipV="1">
            <a:off x="6012823" y="1839517"/>
            <a:ext cx="1535276" cy="1863449"/>
          </a:xfrm>
          <a:prstGeom prst="curvedConnector2">
            <a:avLst/>
          </a:prstGeom>
          <a:ln w="25400">
            <a:solidFill>
              <a:schemeClr val="accent6">
                <a:alpha val="70000"/>
              </a:schemeClr>
            </a:solidFill>
            <a:prstDash val="lgDashDotDot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curvado 20">
            <a:extLst>
              <a:ext uri="{FF2B5EF4-FFF2-40B4-BE49-F238E27FC236}">
                <a16:creationId xmlns:a16="http://schemas.microsoft.com/office/drawing/2014/main" id="{8462ABDE-4934-9C41-B3DB-E92827B98875}"/>
              </a:ext>
            </a:extLst>
          </p:cNvPr>
          <p:cNvCxnSpPr/>
          <p:nvPr/>
        </p:nvCxnSpPr>
        <p:spPr>
          <a:xfrm rot="10800000" flipV="1">
            <a:off x="1485815" y="2003604"/>
            <a:ext cx="1754681" cy="1532556"/>
          </a:xfrm>
          <a:prstGeom prst="curvedConnector2">
            <a:avLst/>
          </a:prstGeom>
          <a:ln w="25400">
            <a:solidFill>
              <a:schemeClr val="accent6">
                <a:alpha val="70000"/>
              </a:schemeClr>
            </a:solidFill>
            <a:prstDash val="lgDashDotDot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curvado 21">
            <a:extLst>
              <a:ext uri="{FF2B5EF4-FFF2-40B4-BE49-F238E27FC236}">
                <a16:creationId xmlns:a16="http://schemas.microsoft.com/office/drawing/2014/main" id="{C4AEB490-4253-2E40-91D4-51DDF7239029}"/>
              </a:ext>
            </a:extLst>
          </p:cNvPr>
          <p:cNvCxnSpPr>
            <a:endCxn id="17" idx="1"/>
          </p:cNvCxnSpPr>
          <p:nvPr/>
        </p:nvCxnSpPr>
        <p:spPr>
          <a:xfrm rot="16200000" flipH="1">
            <a:off x="1742317" y="3867486"/>
            <a:ext cx="1523141" cy="2036146"/>
          </a:xfrm>
          <a:prstGeom prst="curvedConnector2">
            <a:avLst/>
          </a:prstGeom>
          <a:ln w="25400">
            <a:solidFill>
              <a:schemeClr val="accent6">
                <a:alpha val="70000"/>
              </a:schemeClr>
            </a:solidFill>
            <a:prstDash val="lgDashDotDot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curvado 22">
            <a:extLst>
              <a:ext uri="{FF2B5EF4-FFF2-40B4-BE49-F238E27FC236}">
                <a16:creationId xmlns:a16="http://schemas.microsoft.com/office/drawing/2014/main" id="{8AFC36DE-59F5-3C4E-A008-F225878851C4}"/>
              </a:ext>
            </a:extLst>
          </p:cNvPr>
          <p:cNvCxnSpPr>
            <a:stCxn id="16" idx="2"/>
            <a:endCxn id="17" idx="3"/>
          </p:cNvCxnSpPr>
          <p:nvPr/>
        </p:nvCxnSpPr>
        <p:spPr>
          <a:xfrm rot="5400000">
            <a:off x="5923663" y="3858606"/>
            <a:ext cx="1520421" cy="2056625"/>
          </a:xfrm>
          <a:prstGeom prst="curvedConnector2">
            <a:avLst/>
          </a:prstGeom>
          <a:ln w="25400">
            <a:solidFill>
              <a:schemeClr val="accent6">
                <a:alpha val="70000"/>
              </a:schemeClr>
            </a:solidFill>
            <a:prstDash val="lgDashDotDot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ángulo 23">
            <a:extLst>
              <a:ext uri="{FF2B5EF4-FFF2-40B4-BE49-F238E27FC236}">
                <a16:creationId xmlns:a16="http://schemas.microsoft.com/office/drawing/2014/main" id="{6662EECA-6E20-DD41-940E-A2104FF15332}"/>
              </a:ext>
            </a:extLst>
          </p:cNvPr>
          <p:cNvSpPr/>
          <p:nvPr/>
        </p:nvSpPr>
        <p:spPr>
          <a:xfrm>
            <a:off x="3917301" y="2636677"/>
            <a:ext cx="129073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350" b="1" spc="450" dirty="0">
                <a:solidFill>
                  <a:schemeClr val="accent6">
                    <a:lumMod val="50000"/>
                  </a:schemeClr>
                </a:solidFill>
                <a:latin typeface="Agency FB" panose="020B0503020202020204" pitchFamily="34" charset="0"/>
              </a:rPr>
              <a:t>Descarte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09C52593-EBD1-7B4F-975E-B0FB79BB4809}"/>
              </a:ext>
            </a:extLst>
          </p:cNvPr>
          <p:cNvSpPr/>
          <p:nvPr/>
        </p:nvSpPr>
        <p:spPr>
          <a:xfrm>
            <a:off x="3988094" y="4579253"/>
            <a:ext cx="129073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350" b="1" spc="450" dirty="0">
                <a:solidFill>
                  <a:schemeClr val="accent6">
                    <a:lumMod val="50000"/>
                  </a:schemeClr>
                </a:solidFill>
                <a:latin typeface="Agency FB" panose="020B0503020202020204" pitchFamily="34" charset="0"/>
              </a:rPr>
              <a:t>Consumo</a:t>
            </a: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7E1C4766-5800-5F4C-BB1F-01707D2C4D02}"/>
              </a:ext>
            </a:extLst>
          </p:cNvPr>
          <p:cNvSpPr/>
          <p:nvPr/>
        </p:nvSpPr>
        <p:spPr>
          <a:xfrm>
            <a:off x="3706508" y="3233877"/>
            <a:ext cx="17911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b="1" spc="-113" dirty="0">
                <a:ln w="0"/>
                <a:solidFill>
                  <a:schemeClr val="bg2">
                    <a:lumMod val="50000"/>
                  </a:schemeClr>
                </a:solidFill>
                <a:latin typeface="Agency FB" panose="020B0503020202020204" pitchFamily="34" charset="0"/>
              </a:rPr>
              <a:t> Crisis institucional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C3FFEE1C-75D0-2544-958B-B0361C60D351}"/>
              </a:ext>
            </a:extLst>
          </p:cNvPr>
          <p:cNvSpPr/>
          <p:nvPr/>
        </p:nvSpPr>
        <p:spPr>
          <a:xfrm>
            <a:off x="3917928" y="4331607"/>
            <a:ext cx="1228157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sz="1350" dirty="0">
                <a:ln w="0"/>
                <a:solidFill>
                  <a:schemeClr val="accent2">
                    <a:lumMod val="50000"/>
                  </a:schemeClr>
                </a:solidFill>
                <a:latin typeface="Agency FB" panose="020B0503020202020204" pitchFamily="34" charset="0"/>
              </a:rPr>
              <a:t>Superficialida</a:t>
            </a:r>
            <a:r>
              <a:rPr lang="es-MX" sz="1350" spc="-113" dirty="0">
                <a:ln w="0"/>
                <a:solidFill>
                  <a:schemeClr val="accent2">
                    <a:lumMod val="50000"/>
                  </a:schemeClr>
                </a:solidFill>
                <a:latin typeface="Agency FB" panose="020B0503020202020204" pitchFamily="34" charset="0"/>
              </a:rPr>
              <a:t>d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76ACF9C1-C35F-4D43-B48F-9CDA9B5525BE}"/>
              </a:ext>
            </a:extLst>
          </p:cNvPr>
          <p:cNvSpPr/>
          <p:nvPr/>
        </p:nvSpPr>
        <p:spPr>
          <a:xfrm>
            <a:off x="3409173" y="2174380"/>
            <a:ext cx="22509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b="1" dirty="0">
                <a:ln w="0"/>
                <a:solidFill>
                  <a:schemeClr val="accent2">
                    <a:lumMod val="50000"/>
                  </a:schemeClr>
                </a:solidFill>
                <a:latin typeface="Agency FB" panose="020B0503020202020204" pitchFamily="34" charset="0"/>
              </a:rPr>
              <a:t>ACCESO A LOS RECURSOS </a:t>
            </a: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FB1D8E71-E398-384D-8C4C-9DFFDDB08482}"/>
              </a:ext>
            </a:extLst>
          </p:cNvPr>
          <p:cNvSpPr/>
          <p:nvPr/>
        </p:nvSpPr>
        <p:spPr>
          <a:xfrm>
            <a:off x="3124235" y="5113820"/>
            <a:ext cx="27967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b="1" dirty="0">
                <a:ln w="0"/>
                <a:solidFill>
                  <a:schemeClr val="accent2">
                    <a:lumMod val="50000"/>
                  </a:schemeClr>
                </a:solidFill>
                <a:latin typeface="Agency FB" panose="020B0503020202020204" pitchFamily="34" charset="0"/>
              </a:rPr>
              <a:t>CRISIS DE AUTORIDAD</a:t>
            </a:r>
          </a:p>
        </p:txBody>
      </p:sp>
      <p:sp>
        <p:nvSpPr>
          <p:cNvPr id="30" name="Rectángulo redondeado 29">
            <a:extLst>
              <a:ext uri="{FF2B5EF4-FFF2-40B4-BE49-F238E27FC236}">
                <a16:creationId xmlns:a16="http://schemas.microsoft.com/office/drawing/2014/main" id="{7D5DDA7D-F97F-E749-9E3C-939C0F681133}"/>
              </a:ext>
            </a:extLst>
          </p:cNvPr>
          <p:cNvSpPr/>
          <p:nvPr/>
        </p:nvSpPr>
        <p:spPr>
          <a:xfrm>
            <a:off x="359059" y="3536161"/>
            <a:ext cx="2253513" cy="587828"/>
          </a:xfrm>
          <a:prstGeom prst="roundRect">
            <a:avLst/>
          </a:prstGeom>
          <a:solidFill>
            <a:schemeClr val="accent2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50" dirty="0">
                <a:latin typeface="Agency FB" panose="020B0503020202020204" pitchFamily="34" charset="0"/>
              </a:rPr>
              <a:t>Falta de referentes éticos que autorregulen el ejercicio del poder</a:t>
            </a:r>
          </a:p>
        </p:txBody>
      </p:sp>
      <p:sp>
        <p:nvSpPr>
          <p:cNvPr id="31" name="Rectángulo redondeado 30">
            <a:extLst>
              <a:ext uri="{FF2B5EF4-FFF2-40B4-BE49-F238E27FC236}">
                <a16:creationId xmlns:a16="http://schemas.microsoft.com/office/drawing/2014/main" id="{1AD88349-71D1-B445-AD20-AD617C6BF0FB}"/>
              </a:ext>
            </a:extLst>
          </p:cNvPr>
          <p:cNvSpPr/>
          <p:nvPr/>
        </p:nvSpPr>
        <p:spPr>
          <a:xfrm>
            <a:off x="3240496" y="1812887"/>
            <a:ext cx="2608241" cy="381434"/>
          </a:xfrm>
          <a:prstGeom prst="roundRect">
            <a:avLst/>
          </a:prstGeom>
          <a:solidFill>
            <a:schemeClr val="accent6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50" dirty="0">
                <a:latin typeface="Agency FB" panose="020B0503020202020204" pitchFamily="34" charset="0"/>
              </a:rPr>
              <a:t>Individualismo que lleva a la intolerancia</a:t>
            </a:r>
          </a:p>
        </p:txBody>
      </p:sp>
    </p:spTree>
    <p:extLst>
      <p:ext uri="{BB962C8B-B14F-4D97-AF65-F5344CB8AC3E}">
        <p14:creationId xmlns:p14="http://schemas.microsoft.com/office/powerpoint/2010/main" val="4157600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66602049-911B-7446-B8E0-C22E42D3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071" y="699787"/>
            <a:ext cx="8431305" cy="730017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>
                <a:solidFill>
                  <a:srgbClr val="002060"/>
                </a:solidFill>
                <a:latin typeface="Century Gothic" panose="020B0502020202020204" pitchFamily="34" charset="0"/>
                <a:cs typeface="Aharoni" panose="020F0502020204030204" pitchFamily="34" charset="0"/>
              </a:rPr>
              <a:t>Núcleo de la Fragmentación Social  </a:t>
            </a:r>
            <a:endParaRPr lang="es-ES_tradnl" sz="3600" b="1" dirty="0">
              <a:solidFill>
                <a:srgbClr val="002060"/>
              </a:solidFill>
              <a:latin typeface="Century Gothic" panose="020B0502020202020204" pitchFamily="34" charset="0"/>
              <a:cs typeface="Aharoni" panose="020F0502020204030204" pitchFamily="34" charset="0"/>
            </a:endParaRPr>
          </a:p>
        </p:txBody>
      </p:sp>
      <p:grpSp>
        <p:nvGrpSpPr>
          <p:cNvPr id="8" name="Grupo 5">
            <a:extLst>
              <a:ext uri="{FF2B5EF4-FFF2-40B4-BE49-F238E27FC236}">
                <a16:creationId xmlns:a16="http://schemas.microsoft.com/office/drawing/2014/main" id="{04A3F613-AC2E-B441-BDA1-D24300A1D819}"/>
              </a:ext>
            </a:extLst>
          </p:cNvPr>
          <p:cNvGrpSpPr/>
          <p:nvPr/>
        </p:nvGrpSpPr>
        <p:grpSpPr>
          <a:xfrm>
            <a:off x="1086279" y="1732553"/>
            <a:ext cx="6814454" cy="4833256"/>
            <a:chOff x="2563097" y="879016"/>
            <a:chExt cx="7182678" cy="5194852"/>
          </a:xfrm>
        </p:grpSpPr>
        <p:sp>
          <p:nvSpPr>
            <p:cNvPr id="9" name="Rectángulo redondeado 8">
              <a:extLst>
                <a:ext uri="{FF2B5EF4-FFF2-40B4-BE49-F238E27FC236}">
                  <a16:creationId xmlns:a16="http://schemas.microsoft.com/office/drawing/2014/main" id="{342116A3-487C-394B-946D-1C50D9B11441}"/>
                </a:ext>
              </a:extLst>
            </p:cNvPr>
            <p:cNvSpPr/>
            <p:nvPr/>
          </p:nvSpPr>
          <p:spPr>
            <a:xfrm>
              <a:off x="2563097" y="879016"/>
              <a:ext cx="7182678" cy="5194852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ln w="38100">
                  <a:solidFill>
                    <a:schemeClr val="bg2">
                      <a:lumMod val="50000"/>
                    </a:schemeClr>
                  </a:solidFill>
                </a:ln>
              </a:endParaRPr>
            </a:p>
          </p:txBody>
        </p:sp>
        <p:sp>
          <p:nvSpPr>
            <p:cNvPr id="10" name="Circular 9">
              <a:extLst>
                <a:ext uri="{FF2B5EF4-FFF2-40B4-BE49-F238E27FC236}">
                  <a16:creationId xmlns:a16="http://schemas.microsoft.com/office/drawing/2014/main" id="{3EB72835-5DBE-0046-8487-EE92EBF94176}"/>
                </a:ext>
              </a:extLst>
            </p:cNvPr>
            <p:cNvSpPr/>
            <p:nvPr/>
          </p:nvSpPr>
          <p:spPr>
            <a:xfrm rot="6789134">
              <a:off x="4311714" y="1677503"/>
              <a:ext cx="3495548" cy="3528047"/>
            </a:xfrm>
            <a:prstGeom prst="pie">
              <a:avLst>
                <a:gd name="adj1" fmla="val 5036197"/>
                <a:gd name="adj2" fmla="val 13755704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>
                <a:solidFill>
                  <a:schemeClr val="tx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1" name="Circular 10">
              <a:extLst>
                <a:ext uri="{FF2B5EF4-FFF2-40B4-BE49-F238E27FC236}">
                  <a16:creationId xmlns:a16="http://schemas.microsoft.com/office/drawing/2014/main" id="{F944516A-4802-E74E-B60F-E82679303CAF}"/>
                </a:ext>
              </a:extLst>
            </p:cNvPr>
            <p:cNvSpPr/>
            <p:nvPr/>
          </p:nvSpPr>
          <p:spPr>
            <a:xfrm rot="20724934">
              <a:off x="4286479" y="1739605"/>
              <a:ext cx="3426481" cy="3473674"/>
            </a:xfrm>
            <a:prstGeom prst="pie">
              <a:avLst>
                <a:gd name="adj1" fmla="val 6237301"/>
                <a:gd name="adj2" fmla="val 12679232"/>
              </a:avLst>
            </a:prstGeom>
            <a:solidFill>
              <a:srgbClr val="92D050">
                <a:alpha val="70000"/>
              </a:srgbClr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>
                <a:solidFill>
                  <a:schemeClr val="tx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2" name="Circular 11">
              <a:extLst>
                <a:ext uri="{FF2B5EF4-FFF2-40B4-BE49-F238E27FC236}">
                  <a16:creationId xmlns:a16="http://schemas.microsoft.com/office/drawing/2014/main" id="{EBAEC582-067F-E048-AA38-529C4A3CE1D5}"/>
                </a:ext>
              </a:extLst>
            </p:cNvPr>
            <p:cNvSpPr/>
            <p:nvPr/>
          </p:nvSpPr>
          <p:spPr>
            <a:xfrm rot="14314215">
              <a:off x="4368246" y="1736866"/>
              <a:ext cx="3382483" cy="3522069"/>
            </a:xfrm>
            <a:prstGeom prst="pie">
              <a:avLst>
                <a:gd name="adj1" fmla="val 6237301"/>
                <a:gd name="adj2" fmla="val 12637997"/>
              </a:avLst>
            </a:prstGeom>
            <a:solidFill>
              <a:schemeClr val="accent4">
                <a:alpha val="70000"/>
              </a:schemeClr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>
                <a:solidFill>
                  <a:schemeClr val="tx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C9C2CC8E-2764-6D40-802C-E09A5EFD1592}"/>
                </a:ext>
              </a:extLst>
            </p:cNvPr>
            <p:cNvSpPr txBox="1"/>
            <p:nvPr/>
          </p:nvSpPr>
          <p:spPr>
            <a:xfrm>
              <a:off x="5107732" y="2137648"/>
              <a:ext cx="1934817" cy="83099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MX" sz="1600" b="1" dirty="0">
                  <a:solidFill>
                    <a:srgbClr val="FFC000"/>
                  </a:solidFill>
                  <a:latin typeface="Agency FB" panose="020B0503020202020204" pitchFamily="34" charset="0"/>
                </a:rPr>
                <a:t>IDENTIDAD</a:t>
              </a:r>
            </a:p>
            <a:p>
              <a:pPr algn="ctr"/>
              <a:r>
                <a:rPr lang="es-MX" sz="1600" dirty="0">
                  <a:solidFill>
                    <a:srgbClr val="FFC000"/>
                  </a:solidFill>
                  <a:latin typeface="Agency FB" panose="020B0503020202020204" pitchFamily="34" charset="0"/>
                </a:rPr>
                <a:t>Ausencia de relatos locales comunitarios</a:t>
              </a:r>
            </a:p>
          </p:txBody>
        </p:sp>
        <p:sp>
          <p:nvSpPr>
            <p:cNvPr id="15" name="CuadroTexto 14">
              <a:extLst>
                <a:ext uri="{FF2B5EF4-FFF2-40B4-BE49-F238E27FC236}">
                  <a16:creationId xmlns:a16="http://schemas.microsoft.com/office/drawing/2014/main" id="{42E6C592-1C8C-0346-8FD9-7FFA13FB2DE6}"/>
                </a:ext>
              </a:extLst>
            </p:cNvPr>
            <p:cNvSpPr txBox="1"/>
            <p:nvPr/>
          </p:nvSpPr>
          <p:spPr>
            <a:xfrm>
              <a:off x="4133249" y="3495756"/>
              <a:ext cx="1712979" cy="83099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r"/>
              <a:r>
                <a:rPr lang="es-MX" sz="1600" b="1" dirty="0">
                  <a:solidFill>
                    <a:schemeClr val="accent1">
                      <a:lumMod val="50000"/>
                    </a:schemeClr>
                  </a:solidFill>
                  <a:latin typeface="Agency FB" panose="020B0503020202020204" pitchFamily="34" charset="0"/>
                </a:rPr>
                <a:t>VÍNCULOS</a:t>
              </a:r>
            </a:p>
            <a:p>
              <a:pPr algn="r"/>
              <a:r>
                <a:rPr lang="es-MX" sz="1600" dirty="0">
                  <a:solidFill>
                    <a:schemeClr val="accent1">
                      <a:lumMod val="50000"/>
                    </a:schemeClr>
                  </a:solidFill>
                  <a:latin typeface="Agency FB" panose="020B0503020202020204" pitchFamily="34" charset="0"/>
                </a:rPr>
                <a:t>Debilitamiento de los vínculos sociales</a:t>
              </a:r>
            </a:p>
          </p:txBody>
        </p:sp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D557499C-9A54-4E4A-AEAB-2F4F6B37064E}"/>
                </a:ext>
              </a:extLst>
            </p:cNvPr>
            <p:cNvSpPr txBox="1"/>
            <p:nvPr/>
          </p:nvSpPr>
          <p:spPr>
            <a:xfrm>
              <a:off x="6100006" y="3468914"/>
              <a:ext cx="1868941" cy="1323439"/>
            </a:xfrm>
            <a:prstGeom prst="rect">
              <a:avLst/>
            </a:prstGeom>
            <a:noFill/>
            <a:ln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s-MX" sz="1600" b="1" dirty="0">
                  <a:solidFill>
                    <a:schemeClr val="accent6">
                      <a:lumMod val="50000"/>
                    </a:schemeClr>
                  </a:solidFill>
                  <a:latin typeface="Agency FB" panose="020B0503020202020204" pitchFamily="34" charset="0"/>
                </a:rPr>
                <a:t>ACUERDOS</a:t>
              </a:r>
            </a:p>
            <a:p>
              <a:r>
                <a:rPr lang="es-MX" sz="1600" dirty="0">
                  <a:solidFill>
                    <a:schemeClr val="accent6">
                      <a:lumMod val="50000"/>
                    </a:schemeClr>
                  </a:solidFill>
                  <a:latin typeface="Agency FB" panose="020B0503020202020204" pitchFamily="34" charset="0"/>
                </a:rPr>
                <a:t>Pérdida de habilidades para la construcción de acuerdos</a:t>
              </a:r>
            </a:p>
          </p:txBody>
        </p:sp>
        <p:sp>
          <p:nvSpPr>
            <p:cNvPr id="17" name="Flecha curvada hacia la derecha 16">
              <a:extLst>
                <a:ext uri="{FF2B5EF4-FFF2-40B4-BE49-F238E27FC236}">
                  <a16:creationId xmlns:a16="http://schemas.microsoft.com/office/drawing/2014/main" id="{986E2481-F28F-524F-95A1-C5BEFE9E4F3E}"/>
                </a:ext>
              </a:extLst>
            </p:cNvPr>
            <p:cNvSpPr/>
            <p:nvPr/>
          </p:nvSpPr>
          <p:spPr>
            <a:xfrm rot="5400000">
              <a:off x="5711736" y="648446"/>
              <a:ext cx="575965" cy="1440248"/>
            </a:xfrm>
            <a:prstGeom prst="curvedRightArrow">
              <a:avLst>
                <a:gd name="adj1" fmla="val 20042"/>
                <a:gd name="adj2" fmla="val 50000"/>
                <a:gd name="adj3" fmla="val 42469"/>
              </a:avLst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solidFill>
                  <a:schemeClr val="tx1"/>
                </a:solidFill>
              </a:endParaRPr>
            </a:p>
          </p:txBody>
        </p:sp>
        <p:sp>
          <p:nvSpPr>
            <p:cNvPr id="18" name="Flecha curvada hacia la derecha 17">
              <a:extLst>
                <a:ext uri="{FF2B5EF4-FFF2-40B4-BE49-F238E27FC236}">
                  <a16:creationId xmlns:a16="http://schemas.microsoft.com/office/drawing/2014/main" id="{998259C0-2306-FB4C-9B47-C118646AA7DD}"/>
                </a:ext>
              </a:extLst>
            </p:cNvPr>
            <p:cNvSpPr/>
            <p:nvPr/>
          </p:nvSpPr>
          <p:spPr>
            <a:xfrm>
              <a:off x="3670526" y="2721402"/>
              <a:ext cx="575965" cy="1440248"/>
            </a:xfrm>
            <a:prstGeom prst="curvedRightArrow">
              <a:avLst>
                <a:gd name="adj1" fmla="val 20042"/>
                <a:gd name="adj2" fmla="val 50000"/>
                <a:gd name="adj3" fmla="val 42469"/>
              </a:avLst>
            </a:pr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solidFill>
                  <a:schemeClr val="tx1"/>
                </a:solidFill>
              </a:endParaRPr>
            </a:p>
          </p:txBody>
        </p:sp>
        <p:sp>
          <p:nvSpPr>
            <p:cNvPr id="19" name="Flecha curvada hacia la derecha 18">
              <a:extLst>
                <a:ext uri="{FF2B5EF4-FFF2-40B4-BE49-F238E27FC236}">
                  <a16:creationId xmlns:a16="http://schemas.microsoft.com/office/drawing/2014/main" id="{9E275BDE-85FD-1C4B-A610-1E4B39394743}"/>
                </a:ext>
              </a:extLst>
            </p:cNvPr>
            <p:cNvSpPr/>
            <p:nvPr/>
          </p:nvSpPr>
          <p:spPr>
            <a:xfrm rot="16200000">
              <a:off x="5711736" y="4862696"/>
              <a:ext cx="575965" cy="1440248"/>
            </a:xfrm>
            <a:prstGeom prst="curvedRightArrow">
              <a:avLst>
                <a:gd name="adj1" fmla="val 20042"/>
                <a:gd name="adj2" fmla="val 50000"/>
                <a:gd name="adj3" fmla="val 42469"/>
              </a:avLst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solidFill>
                  <a:schemeClr val="tx1"/>
                </a:solidFill>
              </a:endParaRPr>
            </a:p>
          </p:txBody>
        </p:sp>
        <p:sp>
          <p:nvSpPr>
            <p:cNvPr id="20" name="Flecha curvada hacia la derecha 19">
              <a:extLst>
                <a:ext uri="{FF2B5EF4-FFF2-40B4-BE49-F238E27FC236}">
                  <a16:creationId xmlns:a16="http://schemas.microsoft.com/office/drawing/2014/main" id="{6D13B797-0DC3-3E48-BE2D-114673A8DD46}"/>
                </a:ext>
              </a:extLst>
            </p:cNvPr>
            <p:cNvSpPr/>
            <p:nvPr/>
          </p:nvSpPr>
          <p:spPr>
            <a:xfrm rot="10800000">
              <a:off x="7929422" y="2756163"/>
              <a:ext cx="575965" cy="1440248"/>
            </a:xfrm>
            <a:prstGeom prst="curvedRightArrow">
              <a:avLst>
                <a:gd name="adj1" fmla="val 20042"/>
                <a:gd name="adj2" fmla="val 50000"/>
                <a:gd name="adj3" fmla="val 42469"/>
              </a:avLst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85057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66602049-911B-7446-B8E0-C22E42D3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071" y="699787"/>
            <a:ext cx="8431305" cy="730017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>
                <a:solidFill>
                  <a:srgbClr val="002060"/>
                </a:solidFill>
                <a:latin typeface="Century Gothic" panose="020B0502020202020204" pitchFamily="34" charset="0"/>
                <a:cs typeface="Aharoni" panose="020F0502020204030204" pitchFamily="34" charset="0"/>
              </a:rPr>
              <a:t>Núcleo de la Reconstrucción </a:t>
            </a:r>
            <a:endParaRPr lang="es-ES_tradnl" sz="3600" b="1" dirty="0">
              <a:solidFill>
                <a:srgbClr val="002060"/>
              </a:solidFill>
              <a:latin typeface="Century Gothic" panose="020B0502020202020204" pitchFamily="34" charset="0"/>
              <a:cs typeface="Aharoni" panose="020F0502020204030204" pitchFamily="34" charset="0"/>
            </a:endParaRPr>
          </a:p>
        </p:txBody>
      </p:sp>
      <p:grpSp>
        <p:nvGrpSpPr>
          <p:cNvPr id="8" name="Grupo 21">
            <a:extLst>
              <a:ext uri="{FF2B5EF4-FFF2-40B4-BE49-F238E27FC236}">
                <a16:creationId xmlns:a16="http://schemas.microsoft.com/office/drawing/2014/main" id="{26B6F4F7-05A8-9F48-98C1-A2B9D4B42688}"/>
              </a:ext>
            </a:extLst>
          </p:cNvPr>
          <p:cNvGrpSpPr/>
          <p:nvPr/>
        </p:nvGrpSpPr>
        <p:grpSpPr>
          <a:xfrm>
            <a:off x="1276671" y="1480456"/>
            <a:ext cx="6800529" cy="5069903"/>
            <a:chOff x="2563097" y="512750"/>
            <a:chExt cx="7182678" cy="5927807"/>
          </a:xfrm>
        </p:grpSpPr>
        <p:sp>
          <p:nvSpPr>
            <p:cNvPr id="9" name="Rectángulo redondeado 8">
              <a:extLst>
                <a:ext uri="{FF2B5EF4-FFF2-40B4-BE49-F238E27FC236}">
                  <a16:creationId xmlns:a16="http://schemas.microsoft.com/office/drawing/2014/main" id="{778BBDC9-FF2A-A244-8CB4-01F7BC58BC40}"/>
                </a:ext>
              </a:extLst>
            </p:cNvPr>
            <p:cNvSpPr/>
            <p:nvPr/>
          </p:nvSpPr>
          <p:spPr>
            <a:xfrm>
              <a:off x="2563097" y="512750"/>
              <a:ext cx="7182678" cy="5927807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ln w="38100">
                  <a:solidFill>
                    <a:schemeClr val="bg2">
                      <a:lumMod val="50000"/>
                    </a:schemeClr>
                  </a:solidFill>
                </a:ln>
              </a:endParaRPr>
            </a:p>
          </p:txBody>
        </p:sp>
        <p:sp>
          <p:nvSpPr>
            <p:cNvPr id="10" name="Circular 9">
              <a:extLst>
                <a:ext uri="{FF2B5EF4-FFF2-40B4-BE49-F238E27FC236}">
                  <a16:creationId xmlns:a16="http://schemas.microsoft.com/office/drawing/2014/main" id="{0BE12805-E5C5-D64C-B21A-DEE696744758}"/>
                </a:ext>
              </a:extLst>
            </p:cNvPr>
            <p:cNvSpPr/>
            <p:nvPr/>
          </p:nvSpPr>
          <p:spPr>
            <a:xfrm rot="6789134">
              <a:off x="4311714" y="1677503"/>
              <a:ext cx="3495548" cy="3528047"/>
            </a:xfrm>
            <a:prstGeom prst="pie">
              <a:avLst>
                <a:gd name="adj1" fmla="val 5036197"/>
                <a:gd name="adj2" fmla="val 13755704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>
                <a:solidFill>
                  <a:schemeClr val="tx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1" name="Circular 10">
              <a:extLst>
                <a:ext uri="{FF2B5EF4-FFF2-40B4-BE49-F238E27FC236}">
                  <a16:creationId xmlns:a16="http://schemas.microsoft.com/office/drawing/2014/main" id="{9DB127AF-6FFF-FE49-9FD6-B05D5A4E2BC9}"/>
                </a:ext>
              </a:extLst>
            </p:cNvPr>
            <p:cNvSpPr/>
            <p:nvPr/>
          </p:nvSpPr>
          <p:spPr>
            <a:xfrm rot="20724934">
              <a:off x="4286479" y="1739605"/>
              <a:ext cx="3426481" cy="3473674"/>
            </a:xfrm>
            <a:prstGeom prst="pie">
              <a:avLst>
                <a:gd name="adj1" fmla="val 6237301"/>
                <a:gd name="adj2" fmla="val 12679232"/>
              </a:avLst>
            </a:prstGeom>
            <a:solidFill>
              <a:srgbClr val="92D050">
                <a:alpha val="70000"/>
              </a:srgbClr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>
                <a:solidFill>
                  <a:schemeClr val="tx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2" name="Circular 11">
              <a:extLst>
                <a:ext uri="{FF2B5EF4-FFF2-40B4-BE49-F238E27FC236}">
                  <a16:creationId xmlns:a16="http://schemas.microsoft.com/office/drawing/2014/main" id="{BBCB4B84-C3B4-1F40-AC10-339774BBE12F}"/>
                </a:ext>
              </a:extLst>
            </p:cNvPr>
            <p:cNvSpPr/>
            <p:nvPr/>
          </p:nvSpPr>
          <p:spPr>
            <a:xfrm rot="14314215">
              <a:off x="4368246" y="1736866"/>
              <a:ext cx="3382483" cy="3522069"/>
            </a:xfrm>
            <a:prstGeom prst="pie">
              <a:avLst>
                <a:gd name="adj1" fmla="val 6237301"/>
                <a:gd name="adj2" fmla="val 12637997"/>
              </a:avLst>
            </a:prstGeom>
            <a:solidFill>
              <a:schemeClr val="accent4">
                <a:alpha val="70000"/>
              </a:schemeClr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>
                <a:solidFill>
                  <a:schemeClr val="tx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FDE8E0A7-3B61-7849-B5F3-731BFB067D01}"/>
                </a:ext>
              </a:extLst>
            </p:cNvPr>
            <p:cNvSpPr txBox="1"/>
            <p:nvPr/>
          </p:nvSpPr>
          <p:spPr>
            <a:xfrm>
              <a:off x="5107732" y="2038976"/>
              <a:ext cx="1934818" cy="125950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MX" sz="1600" b="1" dirty="0">
                  <a:solidFill>
                    <a:srgbClr val="FFC000"/>
                  </a:solidFill>
                  <a:latin typeface="Agency FB" panose="020B0503020202020204" pitchFamily="34" charset="0"/>
                </a:rPr>
                <a:t>IDENTIDAD</a:t>
              </a:r>
            </a:p>
            <a:p>
              <a:pPr algn="ctr"/>
              <a:r>
                <a:rPr lang="es-MX" sz="1600" b="1" dirty="0">
                  <a:solidFill>
                    <a:srgbClr val="FFC000"/>
                  </a:solidFill>
                  <a:latin typeface="Agency FB" panose="020B0503020202020204" pitchFamily="34" charset="0"/>
                </a:rPr>
                <a:t>Re</a:t>
              </a:r>
              <a:r>
                <a:rPr lang="es-MX" sz="1600" dirty="0">
                  <a:solidFill>
                    <a:srgbClr val="FFC000"/>
                  </a:solidFill>
                  <a:latin typeface="Agency FB" panose="020B0503020202020204" pitchFamily="34" charset="0"/>
                </a:rPr>
                <a:t>-vinculación con Dios, tierra, ancestros y comunidad</a:t>
              </a:r>
            </a:p>
          </p:txBody>
        </p:sp>
        <p:sp>
          <p:nvSpPr>
            <p:cNvPr id="15" name="CuadroTexto 14">
              <a:extLst>
                <a:ext uri="{FF2B5EF4-FFF2-40B4-BE49-F238E27FC236}">
                  <a16:creationId xmlns:a16="http://schemas.microsoft.com/office/drawing/2014/main" id="{10205435-9799-C140-8F15-3C181B982C61}"/>
                </a:ext>
              </a:extLst>
            </p:cNvPr>
            <p:cNvSpPr txBox="1"/>
            <p:nvPr/>
          </p:nvSpPr>
          <p:spPr>
            <a:xfrm>
              <a:off x="4382575" y="3449739"/>
              <a:ext cx="1576894" cy="1547385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r"/>
              <a:r>
                <a:rPr lang="es-MX" sz="1600" b="1" dirty="0">
                  <a:solidFill>
                    <a:schemeClr val="accent1">
                      <a:lumMod val="50000"/>
                    </a:schemeClr>
                  </a:solidFill>
                  <a:latin typeface="Agency FB" panose="020B0503020202020204" pitchFamily="34" charset="0"/>
                </a:rPr>
                <a:t>VÍNCULOS</a:t>
              </a:r>
            </a:p>
            <a:p>
              <a:pPr algn="r"/>
              <a:r>
                <a:rPr lang="es-MX" sz="1600" b="1" dirty="0">
                  <a:solidFill>
                    <a:schemeClr val="accent1">
                      <a:lumMod val="50000"/>
                    </a:schemeClr>
                  </a:solidFill>
                  <a:latin typeface="Agency FB" panose="020B0503020202020204" pitchFamily="34" charset="0"/>
                </a:rPr>
                <a:t>Re</a:t>
              </a:r>
              <a:r>
                <a:rPr lang="es-MX" sz="1600" dirty="0">
                  <a:solidFill>
                    <a:schemeClr val="accent1">
                      <a:lumMod val="50000"/>
                    </a:schemeClr>
                  </a:solidFill>
                  <a:latin typeface="Agency FB" panose="020B0503020202020204" pitchFamily="34" charset="0"/>
                </a:rPr>
                <a:t>stitución de la celebración como sistema de cohesión social</a:t>
              </a:r>
            </a:p>
          </p:txBody>
        </p:sp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CEA34485-51BB-ED49-AD77-64FA8EFFC428}"/>
                </a:ext>
              </a:extLst>
            </p:cNvPr>
            <p:cNvSpPr txBox="1"/>
            <p:nvPr/>
          </p:nvSpPr>
          <p:spPr>
            <a:xfrm>
              <a:off x="6117795" y="3309832"/>
              <a:ext cx="1648813" cy="1439530"/>
            </a:xfrm>
            <a:prstGeom prst="rect">
              <a:avLst/>
            </a:prstGeom>
            <a:noFill/>
            <a:ln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s-MX" sz="1600" b="1" dirty="0">
                  <a:solidFill>
                    <a:schemeClr val="accent6">
                      <a:lumMod val="50000"/>
                    </a:schemeClr>
                  </a:solidFill>
                  <a:latin typeface="Agency FB" panose="020B0503020202020204" pitchFamily="34" charset="0"/>
                </a:rPr>
                <a:t>ACUERDOS</a:t>
              </a:r>
            </a:p>
            <a:p>
              <a:r>
                <a:rPr lang="es-MX" sz="1600" b="1" dirty="0">
                  <a:solidFill>
                    <a:schemeClr val="accent6">
                      <a:lumMod val="50000"/>
                    </a:schemeClr>
                  </a:solidFill>
                  <a:latin typeface="Agency FB" panose="020B0503020202020204" pitchFamily="34" charset="0"/>
                </a:rPr>
                <a:t>Re</a:t>
              </a:r>
              <a:r>
                <a:rPr lang="es-MX" sz="1600" dirty="0">
                  <a:solidFill>
                    <a:schemeClr val="accent6">
                      <a:lumMod val="50000"/>
                    </a:schemeClr>
                  </a:solidFill>
                  <a:latin typeface="Agency FB" panose="020B0503020202020204" pitchFamily="34" charset="0"/>
                </a:rPr>
                <a:t>cuperación de la asamblea como práctica deliberativa</a:t>
              </a:r>
            </a:p>
          </p:txBody>
        </p:sp>
        <p:sp>
          <p:nvSpPr>
            <p:cNvPr id="17" name="Flecha curvada hacia la derecha 16">
              <a:extLst>
                <a:ext uri="{FF2B5EF4-FFF2-40B4-BE49-F238E27FC236}">
                  <a16:creationId xmlns:a16="http://schemas.microsoft.com/office/drawing/2014/main" id="{EA264959-9FA0-5442-8619-9340A4964E07}"/>
                </a:ext>
              </a:extLst>
            </p:cNvPr>
            <p:cNvSpPr/>
            <p:nvPr/>
          </p:nvSpPr>
          <p:spPr>
            <a:xfrm rot="5400000">
              <a:off x="5430066" y="366779"/>
              <a:ext cx="967441" cy="1612111"/>
            </a:xfrm>
            <a:prstGeom prst="curvedRightArrow">
              <a:avLst>
                <a:gd name="adj1" fmla="val 20042"/>
                <a:gd name="adj2" fmla="val 50000"/>
                <a:gd name="adj3" fmla="val 42469"/>
              </a:avLst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solidFill>
                  <a:schemeClr val="tx1"/>
                </a:solidFill>
              </a:endParaRPr>
            </a:p>
          </p:txBody>
        </p:sp>
        <p:sp>
          <p:nvSpPr>
            <p:cNvPr id="18" name="Flecha curvada hacia la derecha 17">
              <a:extLst>
                <a:ext uri="{FF2B5EF4-FFF2-40B4-BE49-F238E27FC236}">
                  <a16:creationId xmlns:a16="http://schemas.microsoft.com/office/drawing/2014/main" id="{4C0AB929-66A3-EE45-A57D-31401762B672}"/>
                </a:ext>
              </a:extLst>
            </p:cNvPr>
            <p:cNvSpPr/>
            <p:nvPr/>
          </p:nvSpPr>
          <p:spPr>
            <a:xfrm>
              <a:off x="3327083" y="2721402"/>
              <a:ext cx="919410" cy="1440248"/>
            </a:xfrm>
            <a:prstGeom prst="curvedRightArrow">
              <a:avLst>
                <a:gd name="adj1" fmla="val 20042"/>
                <a:gd name="adj2" fmla="val 50000"/>
                <a:gd name="adj3" fmla="val 42469"/>
              </a:avLst>
            </a:pr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solidFill>
                  <a:schemeClr val="tx1"/>
                </a:solidFill>
              </a:endParaRPr>
            </a:p>
          </p:txBody>
        </p:sp>
        <p:sp>
          <p:nvSpPr>
            <p:cNvPr id="19" name="Flecha curvada hacia la derecha 18">
              <a:extLst>
                <a:ext uri="{FF2B5EF4-FFF2-40B4-BE49-F238E27FC236}">
                  <a16:creationId xmlns:a16="http://schemas.microsoft.com/office/drawing/2014/main" id="{4E72777F-84B8-2849-88EE-7EBC52D17F73}"/>
                </a:ext>
              </a:extLst>
            </p:cNvPr>
            <p:cNvSpPr/>
            <p:nvPr/>
          </p:nvSpPr>
          <p:spPr>
            <a:xfrm rot="16200000">
              <a:off x="5600896" y="4960889"/>
              <a:ext cx="915085" cy="1612115"/>
            </a:xfrm>
            <a:prstGeom prst="curvedRightArrow">
              <a:avLst>
                <a:gd name="adj1" fmla="val 20042"/>
                <a:gd name="adj2" fmla="val 50000"/>
                <a:gd name="adj3" fmla="val 42469"/>
              </a:avLst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solidFill>
                  <a:schemeClr val="tx1"/>
                </a:solidFill>
              </a:endParaRPr>
            </a:p>
          </p:txBody>
        </p:sp>
        <p:sp>
          <p:nvSpPr>
            <p:cNvPr id="20" name="Flecha curvada hacia la derecha 19">
              <a:extLst>
                <a:ext uri="{FF2B5EF4-FFF2-40B4-BE49-F238E27FC236}">
                  <a16:creationId xmlns:a16="http://schemas.microsoft.com/office/drawing/2014/main" id="{02A9EEE1-4C71-9B47-BE2D-A2FF386F7E5B}"/>
                </a:ext>
              </a:extLst>
            </p:cNvPr>
            <p:cNvSpPr/>
            <p:nvPr/>
          </p:nvSpPr>
          <p:spPr>
            <a:xfrm rot="10800000">
              <a:off x="7862060" y="2756317"/>
              <a:ext cx="898325" cy="1440248"/>
            </a:xfrm>
            <a:prstGeom prst="curvedRightArrow">
              <a:avLst>
                <a:gd name="adj1" fmla="val 20042"/>
                <a:gd name="adj2" fmla="val 50000"/>
                <a:gd name="adj3" fmla="val 42469"/>
              </a:avLst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32364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66602049-911B-7446-B8E0-C22E42D3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071" y="699787"/>
            <a:ext cx="8431305" cy="730017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>
                <a:solidFill>
                  <a:srgbClr val="002060"/>
                </a:solidFill>
                <a:latin typeface="Century Gothic" panose="020B0502020202020204" pitchFamily="34" charset="0"/>
                <a:cs typeface="Aharoni" panose="020F0502020204030204" pitchFamily="34" charset="0"/>
              </a:rPr>
              <a:t>Reconstrucción del Tejido Social  </a:t>
            </a:r>
            <a:endParaRPr lang="es-ES_tradnl" sz="3600" b="1" dirty="0">
              <a:solidFill>
                <a:srgbClr val="002060"/>
              </a:solidFill>
              <a:latin typeface="Century Gothic" panose="020B0502020202020204" pitchFamily="34" charset="0"/>
              <a:cs typeface="Aharoni" panose="020F0502020204030204" pitchFamily="34" charset="0"/>
            </a:endParaRPr>
          </a:p>
        </p:txBody>
      </p:sp>
      <p:sp>
        <p:nvSpPr>
          <p:cNvPr id="8" name="Flecha izquierda y derecha 7">
            <a:extLst>
              <a:ext uri="{FF2B5EF4-FFF2-40B4-BE49-F238E27FC236}">
                <a16:creationId xmlns:a16="http://schemas.microsoft.com/office/drawing/2014/main" id="{AC5BB9D4-4039-7A45-A86F-A669D5A240A8}"/>
              </a:ext>
            </a:extLst>
          </p:cNvPr>
          <p:cNvSpPr/>
          <p:nvPr/>
        </p:nvSpPr>
        <p:spPr>
          <a:xfrm rot="16200000">
            <a:off x="3736987" y="2294470"/>
            <a:ext cx="1587657" cy="985439"/>
          </a:xfrm>
          <a:prstGeom prst="leftRightArrow">
            <a:avLst/>
          </a:pr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9" name="Flecha izquierda y derecha 8">
            <a:extLst>
              <a:ext uri="{FF2B5EF4-FFF2-40B4-BE49-F238E27FC236}">
                <a16:creationId xmlns:a16="http://schemas.microsoft.com/office/drawing/2014/main" id="{B82826F3-E0D0-414C-BA2D-BA2A25D83CA8}"/>
              </a:ext>
            </a:extLst>
          </p:cNvPr>
          <p:cNvSpPr/>
          <p:nvPr/>
        </p:nvSpPr>
        <p:spPr>
          <a:xfrm rot="16200000">
            <a:off x="3740720" y="4302866"/>
            <a:ext cx="1587657" cy="985439"/>
          </a:xfrm>
          <a:prstGeom prst="leftRightArrow">
            <a:avLst/>
          </a:pr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10" name="Flecha izquierda y derecha 9">
            <a:extLst>
              <a:ext uri="{FF2B5EF4-FFF2-40B4-BE49-F238E27FC236}">
                <a16:creationId xmlns:a16="http://schemas.microsoft.com/office/drawing/2014/main" id="{9CACF93D-8A68-B244-A567-532E50ECEEBB}"/>
              </a:ext>
            </a:extLst>
          </p:cNvPr>
          <p:cNvSpPr/>
          <p:nvPr/>
        </p:nvSpPr>
        <p:spPr>
          <a:xfrm>
            <a:off x="2229786" y="3278158"/>
            <a:ext cx="1587657" cy="985439"/>
          </a:xfrm>
          <a:prstGeom prst="leftRightArrow">
            <a:avLst/>
          </a:pr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11" name="Flecha izquierda y derecha 10">
            <a:extLst>
              <a:ext uri="{FF2B5EF4-FFF2-40B4-BE49-F238E27FC236}">
                <a16:creationId xmlns:a16="http://schemas.microsoft.com/office/drawing/2014/main" id="{0AC9A1BE-D3D3-2548-860B-488EE87D2C62}"/>
              </a:ext>
            </a:extLst>
          </p:cNvPr>
          <p:cNvSpPr/>
          <p:nvPr/>
        </p:nvSpPr>
        <p:spPr>
          <a:xfrm>
            <a:off x="5302443" y="3350091"/>
            <a:ext cx="1587657" cy="985439"/>
          </a:xfrm>
          <a:prstGeom prst="leftRightArrow">
            <a:avLst/>
          </a:pr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12" name="Rectángulo redondeado 11">
            <a:extLst>
              <a:ext uri="{FF2B5EF4-FFF2-40B4-BE49-F238E27FC236}">
                <a16:creationId xmlns:a16="http://schemas.microsoft.com/office/drawing/2014/main" id="{F1B16C5D-857F-A44B-AF3D-A063AD528B73}"/>
              </a:ext>
            </a:extLst>
          </p:cNvPr>
          <p:cNvSpPr/>
          <p:nvPr/>
        </p:nvSpPr>
        <p:spPr>
          <a:xfrm>
            <a:off x="3487834" y="3536161"/>
            <a:ext cx="2133600" cy="587828"/>
          </a:xfrm>
          <a:prstGeom prst="roundRect">
            <a:avLst/>
          </a:prstGeom>
          <a:solidFill>
            <a:schemeClr val="accent6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500" b="1" dirty="0">
                <a:latin typeface="Agency FB" panose="020B0503020202020204" pitchFamily="34" charset="0"/>
              </a:rPr>
              <a:t>ESPIRITUALIDAD ECO-COMUNITARIA</a:t>
            </a:r>
            <a:endParaRPr lang="es-ES" sz="2100" b="1" dirty="0">
              <a:latin typeface="Agency FB" panose="020B0503020202020204" pitchFamily="34" charset="0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0B539BE6-1138-9F44-8F14-260886FB22AF}"/>
              </a:ext>
            </a:extLst>
          </p:cNvPr>
          <p:cNvSpPr/>
          <p:nvPr/>
        </p:nvSpPr>
        <p:spPr>
          <a:xfrm>
            <a:off x="3395661" y="4052748"/>
            <a:ext cx="227767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500" b="1" spc="-113" dirty="0">
                <a:ln w="0"/>
                <a:solidFill>
                  <a:schemeClr val="bg2">
                    <a:lumMod val="50000"/>
                  </a:schemeClr>
                </a:solidFill>
                <a:latin typeface="Agency FB" panose="020B0503020202020204" pitchFamily="34" charset="0"/>
              </a:rPr>
              <a:t>Referentes comunes de sentido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996BABE3-297B-514C-94DE-F3A06F19C9CB}"/>
              </a:ext>
            </a:extLst>
          </p:cNvPr>
          <p:cNvSpPr/>
          <p:nvPr/>
        </p:nvSpPr>
        <p:spPr>
          <a:xfrm>
            <a:off x="3758682" y="2879527"/>
            <a:ext cx="1563248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sz="1350" spc="-113" dirty="0">
                <a:ln w="0"/>
                <a:solidFill>
                  <a:schemeClr val="accent2">
                    <a:lumMod val="50000"/>
                  </a:schemeClr>
                </a:solidFill>
                <a:latin typeface="Agency FB" panose="020B0503020202020204" pitchFamily="34" charset="0"/>
              </a:rPr>
              <a:t>Formación de la libertad </a:t>
            </a:r>
          </a:p>
          <a:p>
            <a:pPr algn="ctr"/>
            <a:r>
              <a:rPr lang="es-MX" sz="1350" spc="-113" dirty="0">
                <a:ln w="0"/>
                <a:solidFill>
                  <a:schemeClr val="accent2">
                    <a:lumMod val="50000"/>
                  </a:schemeClr>
                </a:solidFill>
                <a:latin typeface="Agency FB" panose="020B0503020202020204" pitchFamily="34" charset="0"/>
              </a:rPr>
              <a:t>y la conciencia</a:t>
            </a:r>
          </a:p>
        </p:txBody>
      </p:sp>
      <p:sp>
        <p:nvSpPr>
          <p:cNvPr id="16" name="Rectángulo redondeado 15">
            <a:extLst>
              <a:ext uri="{FF2B5EF4-FFF2-40B4-BE49-F238E27FC236}">
                <a16:creationId xmlns:a16="http://schemas.microsoft.com/office/drawing/2014/main" id="{01464833-4576-E246-8303-EA5C0578F1D5}"/>
              </a:ext>
            </a:extLst>
          </p:cNvPr>
          <p:cNvSpPr/>
          <p:nvPr/>
        </p:nvSpPr>
        <p:spPr>
          <a:xfrm>
            <a:off x="3240495" y="1713643"/>
            <a:ext cx="2624699" cy="522309"/>
          </a:xfrm>
          <a:prstGeom prst="roundRect">
            <a:avLst/>
          </a:prstGeom>
          <a:solidFill>
            <a:schemeClr val="accent6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50" b="1" dirty="0">
                <a:latin typeface="Agency FB" panose="020B0503020202020204" pitchFamily="34" charset="0"/>
              </a:rPr>
              <a:t>ECONÓMIA SOCIAL Y SOLIDARIA </a:t>
            </a:r>
          </a:p>
        </p:txBody>
      </p:sp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D8FDCB74-61DC-3C42-811D-4F0F0968C7CA}"/>
              </a:ext>
            </a:extLst>
          </p:cNvPr>
          <p:cNvSpPr/>
          <p:nvPr/>
        </p:nvSpPr>
        <p:spPr>
          <a:xfrm>
            <a:off x="6449438" y="3538880"/>
            <a:ext cx="2433711" cy="587828"/>
          </a:xfrm>
          <a:prstGeom prst="roundRect">
            <a:avLst/>
          </a:prstGeom>
          <a:solidFill>
            <a:schemeClr val="accent5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50" b="1" dirty="0">
                <a:latin typeface="Agency FB" panose="020B0503020202020204" pitchFamily="34" charset="0"/>
              </a:rPr>
              <a:t>EDUCACIÓN PARA EL BUEN CONVIVIR</a:t>
            </a:r>
          </a:p>
        </p:txBody>
      </p:sp>
      <p:sp>
        <p:nvSpPr>
          <p:cNvPr id="18" name="Rectángulo redondeado 17">
            <a:extLst>
              <a:ext uri="{FF2B5EF4-FFF2-40B4-BE49-F238E27FC236}">
                <a16:creationId xmlns:a16="http://schemas.microsoft.com/office/drawing/2014/main" id="{D18F7650-8B32-E842-A367-39A8CE11F27A}"/>
              </a:ext>
            </a:extLst>
          </p:cNvPr>
          <p:cNvSpPr/>
          <p:nvPr/>
        </p:nvSpPr>
        <p:spPr>
          <a:xfrm>
            <a:off x="3487834" y="5379350"/>
            <a:ext cx="2133600" cy="377873"/>
          </a:xfrm>
          <a:prstGeom prst="roundRect">
            <a:avLst/>
          </a:prstGeom>
          <a:solidFill>
            <a:schemeClr val="accent4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50" b="1" dirty="0">
                <a:latin typeface="Agency FB" panose="020B0503020202020204" pitchFamily="34" charset="0"/>
              </a:rPr>
              <a:t>RECONCILIACIÓN FAMILIAR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BD0FF1B5-CEDB-EE4D-8D4D-B1895D3929CD}"/>
              </a:ext>
            </a:extLst>
          </p:cNvPr>
          <p:cNvSpPr/>
          <p:nvPr/>
        </p:nvSpPr>
        <p:spPr>
          <a:xfrm>
            <a:off x="5832354" y="2804616"/>
            <a:ext cx="648456" cy="2185227"/>
          </a:xfrm>
          <a:prstGeom prst="rect">
            <a:avLst/>
          </a:prstGeom>
        </p:spPr>
        <p:txBody>
          <a:bodyPr vert="vert" wrap="none">
            <a:noAutofit/>
          </a:bodyPr>
          <a:lstStyle/>
          <a:p>
            <a:pPr algn="ctr"/>
            <a:r>
              <a:rPr lang="es-ES" b="1" dirty="0">
                <a:ln w="0"/>
                <a:solidFill>
                  <a:schemeClr val="accent2">
                    <a:lumMod val="50000"/>
                  </a:schemeClr>
                </a:solidFill>
                <a:latin typeface="Agency FB" panose="020B0503020202020204" pitchFamily="34" charset="0"/>
              </a:rPr>
              <a:t>ÉTICA DEL </a:t>
            </a:r>
          </a:p>
          <a:p>
            <a:pPr algn="ctr"/>
            <a:r>
              <a:rPr lang="es-ES" b="1" dirty="0">
                <a:ln w="0"/>
                <a:solidFill>
                  <a:schemeClr val="accent2">
                    <a:lumMod val="50000"/>
                  </a:schemeClr>
                </a:solidFill>
                <a:latin typeface="Agency FB" panose="020B0503020202020204" pitchFamily="34" charset="0"/>
              </a:rPr>
              <a:t>CUIDADO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40E470C2-ED96-7846-A835-153BE96B2573}"/>
              </a:ext>
            </a:extLst>
          </p:cNvPr>
          <p:cNvSpPr/>
          <p:nvPr/>
        </p:nvSpPr>
        <p:spPr>
          <a:xfrm rot="10800000">
            <a:off x="2666594" y="2454136"/>
            <a:ext cx="700676" cy="2751875"/>
          </a:xfrm>
          <a:prstGeom prst="rect">
            <a:avLst/>
          </a:prstGeom>
        </p:spPr>
        <p:txBody>
          <a:bodyPr vert="vert" wrap="none">
            <a:normAutofit lnSpcReduction="10000"/>
          </a:bodyPr>
          <a:lstStyle/>
          <a:p>
            <a:pPr algn="ctr"/>
            <a:r>
              <a:rPr lang="es-ES" b="1" dirty="0">
                <a:ln w="0"/>
                <a:solidFill>
                  <a:schemeClr val="accent2">
                    <a:lumMod val="50000"/>
                  </a:schemeClr>
                </a:solidFill>
                <a:latin typeface="Agency FB" panose="020B0503020202020204" pitchFamily="34" charset="0"/>
              </a:rPr>
              <a:t>JUSTICIA </a:t>
            </a:r>
          </a:p>
          <a:p>
            <a:pPr algn="ctr"/>
            <a:r>
              <a:rPr lang="es-ES" b="1" dirty="0">
                <a:ln w="0"/>
                <a:solidFill>
                  <a:schemeClr val="accent2">
                    <a:lumMod val="50000"/>
                  </a:schemeClr>
                </a:solidFill>
                <a:latin typeface="Agency FB" panose="020B0503020202020204" pitchFamily="34" charset="0"/>
              </a:rPr>
              <a:t>RESTAURATIVA</a:t>
            </a:r>
          </a:p>
        </p:txBody>
      </p:sp>
      <p:cxnSp>
        <p:nvCxnSpPr>
          <p:cNvPr id="21" name="Conector curvado 20">
            <a:extLst>
              <a:ext uri="{FF2B5EF4-FFF2-40B4-BE49-F238E27FC236}">
                <a16:creationId xmlns:a16="http://schemas.microsoft.com/office/drawing/2014/main" id="{724BE349-AFA8-D248-B77A-55B3341339EC}"/>
              </a:ext>
            </a:extLst>
          </p:cNvPr>
          <p:cNvCxnSpPr>
            <a:stCxn id="17" idx="0"/>
            <a:endCxn id="16" idx="3"/>
          </p:cNvCxnSpPr>
          <p:nvPr/>
        </p:nvCxnSpPr>
        <p:spPr>
          <a:xfrm rot="16200000" flipV="1">
            <a:off x="5983704" y="1856289"/>
            <a:ext cx="1564082" cy="1801100"/>
          </a:xfrm>
          <a:prstGeom prst="curvedConnector2">
            <a:avLst/>
          </a:prstGeom>
          <a:ln w="25400">
            <a:solidFill>
              <a:schemeClr val="accent6">
                <a:alpha val="70000"/>
              </a:schemeClr>
            </a:solidFill>
            <a:prstDash val="lgDashDotDot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curvado 21">
            <a:extLst>
              <a:ext uri="{FF2B5EF4-FFF2-40B4-BE49-F238E27FC236}">
                <a16:creationId xmlns:a16="http://schemas.microsoft.com/office/drawing/2014/main" id="{6610BA71-F38C-5245-94AA-7576E7D8F750}"/>
              </a:ext>
            </a:extLst>
          </p:cNvPr>
          <p:cNvCxnSpPr>
            <a:stCxn id="16" idx="1"/>
          </p:cNvCxnSpPr>
          <p:nvPr/>
        </p:nvCxnSpPr>
        <p:spPr>
          <a:xfrm rot="10800000" flipV="1">
            <a:off x="1485816" y="1974797"/>
            <a:ext cx="1754680" cy="1561363"/>
          </a:xfrm>
          <a:prstGeom prst="curvedConnector2">
            <a:avLst/>
          </a:prstGeom>
          <a:ln w="25400">
            <a:solidFill>
              <a:schemeClr val="accent6">
                <a:alpha val="70000"/>
              </a:schemeClr>
            </a:solidFill>
            <a:prstDash val="lgDashDotDot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curvado 22">
            <a:extLst>
              <a:ext uri="{FF2B5EF4-FFF2-40B4-BE49-F238E27FC236}">
                <a16:creationId xmlns:a16="http://schemas.microsoft.com/office/drawing/2014/main" id="{D637347F-B21D-7842-98C6-DD9E25C23D27}"/>
              </a:ext>
            </a:extLst>
          </p:cNvPr>
          <p:cNvCxnSpPr>
            <a:endCxn id="18" idx="1"/>
          </p:cNvCxnSpPr>
          <p:nvPr/>
        </p:nvCxnSpPr>
        <p:spPr>
          <a:xfrm rot="16200000" flipH="1">
            <a:off x="1764676" y="3845128"/>
            <a:ext cx="1444298" cy="2002019"/>
          </a:xfrm>
          <a:prstGeom prst="curvedConnector2">
            <a:avLst/>
          </a:prstGeom>
          <a:ln w="25400">
            <a:solidFill>
              <a:schemeClr val="accent6">
                <a:alpha val="70000"/>
              </a:schemeClr>
            </a:solidFill>
            <a:prstDash val="lgDashDotDot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curvado 23">
            <a:extLst>
              <a:ext uri="{FF2B5EF4-FFF2-40B4-BE49-F238E27FC236}">
                <a16:creationId xmlns:a16="http://schemas.microsoft.com/office/drawing/2014/main" id="{F0A9AEC5-666B-DE48-94E3-F36E1A6C2BD8}"/>
              </a:ext>
            </a:extLst>
          </p:cNvPr>
          <p:cNvCxnSpPr>
            <a:stCxn id="17" idx="2"/>
            <a:endCxn id="18" idx="3"/>
          </p:cNvCxnSpPr>
          <p:nvPr/>
        </p:nvCxnSpPr>
        <p:spPr>
          <a:xfrm rot="5400000">
            <a:off x="5923075" y="3825067"/>
            <a:ext cx="1441579" cy="2044860"/>
          </a:xfrm>
          <a:prstGeom prst="curvedConnector2">
            <a:avLst/>
          </a:prstGeom>
          <a:ln w="25400">
            <a:solidFill>
              <a:schemeClr val="accent6">
                <a:alpha val="70000"/>
              </a:schemeClr>
            </a:solidFill>
            <a:prstDash val="lgDashDotDot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ángulo 24">
            <a:extLst>
              <a:ext uri="{FF2B5EF4-FFF2-40B4-BE49-F238E27FC236}">
                <a16:creationId xmlns:a16="http://schemas.microsoft.com/office/drawing/2014/main" id="{7B7161E8-C9CB-8343-85D0-EC293D70F280}"/>
              </a:ext>
            </a:extLst>
          </p:cNvPr>
          <p:cNvSpPr/>
          <p:nvPr/>
        </p:nvSpPr>
        <p:spPr>
          <a:xfrm>
            <a:off x="3628473" y="2668252"/>
            <a:ext cx="1887056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350" b="1" spc="450" dirty="0">
                <a:solidFill>
                  <a:schemeClr val="accent6">
                    <a:lumMod val="50000"/>
                  </a:schemeClr>
                </a:solidFill>
                <a:latin typeface="Agency FB" panose="020B0503020202020204" pitchFamily="34" charset="0"/>
              </a:rPr>
              <a:t>Conversación</a:t>
            </a: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597AA9BF-6980-5847-926F-8089FB9F5B89}"/>
              </a:ext>
            </a:extLst>
          </p:cNvPr>
          <p:cNvSpPr/>
          <p:nvPr/>
        </p:nvSpPr>
        <p:spPr>
          <a:xfrm>
            <a:off x="3596964" y="4461025"/>
            <a:ext cx="1964248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350" b="1" spc="225" dirty="0">
                <a:solidFill>
                  <a:schemeClr val="accent6">
                    <a:lumMod val="50000"/>
                  </a:schemeClr>
                </a:solidFill>
                <a:latin typeface="Agency FB" panose="020B0503020202020204" pitchFamily="34" charset="0"/>
              </a:rPr>
              <a:t>Celebración/Rito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300D718C-F4E7-CE43-89D9-0D2A12F8301F}"/>
              </a:ext>
            </a:extLst>
          </p:cNvPr>
          <p:cNvSpPr/>
          <p:nvPr/>
        </p:nvSpPr>
        <p:spPr>
          <a:xfrm>
            <a:off x="3367963" y="2229451"/>
            <a:ext cx="23733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b="1" dirty="0">
                <a:ln w="0"/>
                <a:solidFill>
                  <a:schemeClr val="accent2">
                    <a:lumMod val="50000"/>
                  </a:schemeClr>
                </a:solidFill>
                <a:latin typeface="Agency FB" panose="020B0503020202020204" pitchFamily="34" charset="0"/>
              </a:rPr>
              <a:t>SUSTENTABILIDAD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6BBC7653-A3AB-5747-8D39-C47F3964EE65}"/>
              </a:ext>
            </a:extLst>
          </p:cNvPr>
          <p:cNvSpPr/>
          <p:nvPr/>
        </p:nvSpPr>
        <p:spPr>
          <a:xfrm>
            <a:off x="3446239" y="3270991"/>
            <a:ext cx="234153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sz="1500" b="1" spc="-113" dirty="0">
                <a:ln w="0"/>
                <a:solidFill>
                  <a:schemeClr val="bg2">
                    <a:lumMod val="50000"/>
                  </a:schemeClr>
                </a:solidFill>
                <a:latin typeface="Agency FB" panose="020B0503020202020204" pitchFamily="34" charset="0"/>
              </a:rPr>
              <a:t>Reconstituir la institucionalidad</a:t>
            </a: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5BB833D2-DC68-9745-B110-702ECB33F67C}"/>
              </a:ext>
            </a:extLst>
          </p:cNvPr>
          <p:cNvSpPr/>
          <p:nvPr/>
        </p:nvSpPr>
        <p:spPr>
          <a:xfrm>
            <a:off x="4114001" y="4275391"/>
            <a:ext cx="88126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sz="1350" spc="-113" dirty="0">
                <a:ln w="0"/>
                <a:solidFill>
                  <a:schemeClr val="accent2">
                    <a:lumMod val="50000"/>
                  </a:schemeClr>
                </a:solidFill>
                <a:latin typeface="Agency FB" panose="020B0503020202020204" pitchFamily="34" charset="0"/>
              </a:rPr>
              <a:t>Profundidad</a:t>
            </a: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F288326F-A3B3-384D-A348-46D9EF4300F8}"/>
              </a:ext>
            </a:extLst>
          </p:cNvPr>
          <p:cNvSpPr/>
          <p:nvPr/>
        </p:nvSpPr>
        <p:spPr>
          <a:xfrm>
            <a:off x="3160557" y="4973195"/>
            <a:ext cx="274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b="1" spc="-113" dirty="0">
                <a:ln w="0"/>
                <a:solidFill>
                  <a:schemeClr val="accent2">
                    <a:lumMod val="50000"/>
                  </a:schemeClr>
                </a:solidFill>
                <a:latin typeface="Agency FB" panose="020B0503020202020204" pitchFamily="34" charset="0"/>
              </a:rPr>
              <a:t>ATENCIÓN DEL TRAUMA</a:t>
            </a:r>
            <a:endParaRPr lang="es-MX" spc="-113" dirty="0">
              <a:ln w="0"/>
              <a:solidFill>
                <a:schemeClr val="accent2">
                  <a:lumMod val="50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31" name="Rectángulo redondeado 30">
            <a:extLst>
              <a:ext uri="{FF2B5EF4-FFF2-40B4-BE49-F238E27FC236}">
                <a16:creationId xmlns:a16="http://schemas.microsoft.com/office/drawing/2014/main" id="{C7786218-167C-904A-93A9-C244461DF5CB}"/>
              </a:ext>
            </a:extLst>
          </p:cNvPr>
          <p:cNvSpPr/>
          <p:nvPr/>
        </p:nvSpPr>
        <p:spPr>
          <a:xfrm>
            <a:off x="359059" y="3536161"/>
            <a:ext cx="2253513" cy="587828"/>
          </a:xfrm>
          <a:prstGeom prst="roundRect">
            <a:avLst/>
          </a:prstGeom>
          <a:solidFill>
            <a:schemeClr val="accent2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50" b="1" dirty="0">
                <a:latin typeface="Agency FB" panose="020B0503020202020204" pitchFamily="34" charset="0"/>
              </a:rPr>
              <a:t>GOBIERNO COMUNITARIO </a:t>
            </a:r>
          </a:p>
        </p:txBody>
      </p:sp>
    </p:spTree>
    <p:extLst>
      <p:ext uri="{BB962C8B-B14F-4D97-AF65-F5344CB8AC3E}">
        <p14:creationId xmlns:p14="http://schemas.microsoft.com/office/powerpoint/2010/main" val="33328247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B3B9DBC-97CC-4A18-B4A6-66E240292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492644-1D84-449E-94E4-5FC5C873D3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286" y="227"/>
            <a:ext cx="9141714" cy="455189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AD45273E-5730-9742-9C72-A14CE60F2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506" y="637953"/>
            <a:ext cx="6204344" cy="318950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2.3. La violencia se alimenta con los traumas comunitarios</a:t>
            </a:r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94EE1A74-DEBF-434E-8B5E-7AB296ECB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545810" y="4208147"/>
            <a:ext cx="254344" cy="1938528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7">
            <a:extLst>
              <a:ext uri="{FF2B5EF4-FFF2-40B4-BE49-F238E27FC236}">
                <a16:creationId xmlns:a16="http://schemas.microsoft.com/office/drawing/2014/main" id="{8C7C4D4B-92D9-4FA4-A294-749E8574FF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546554" y="4098333"/>
            <a:ext cx="151393" cy="1874520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8">
            <a:extLst>
              <a:ext uri="{FF2B5EF4-FFF2-40B4-BE49-F238E27FC236}">
                <a16:creationId xmlns:a16="http://schemas.microsoft.com/office/drawing/2014/main" id="{BADA3358-2A3F-41B0-A458-6FD1DB3AF9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2286" y="4098334"/>
            <a:ext cx="6699764" cy="17739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573544F-8694-3D41-B59C-CA67CE3FD2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6506" y="4377268"/>
            <a:ext cx="5978177" cy="128058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kern="1200" dirty="0" err="1">
                <a:solidFill>
                  <a:srgbClr val="FEFFFF"/>
                </a:solidFill>
                <a:latin typeface="+mn-lt"/>
                <a:ea typeface="+mn-ea"/>
                <a:cs typeface="+mn-cs"/>
              </a:rPr>
              <a:t>Tercera</a:t>
            </a:r>
            <a:r>
              <a:rPr lang="en-US" sz="2800" kern="1200" dirty="0">
                <a:solidFill>
                  <a:srgbClr val="FE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rgbClr val="FEFFFF"/>
                </a:solidFill>
                <a:latin typeface="+mn-lt"/>
                <a:ea typeface="+mn-ea"/>
                <a:cs typeface="+mn-cs"/>
              </a:rPr>
              <a:t>investigación</a:t>
            </a:r>
            <a:r>
              <a:rPr lang="en-US" sz="2800" dirty="0">
                <a:solidFill>
                  <a:srgbClr val="FEFFFF"/>
                </a:solidFill>
              </a:rPr>
              <a:t>: 2019</a:t>
            </a:r>
            <a:endParaRPr lang="en-US" sz="2800" kern="1200" dirty="0">
              <a:solidFill>
                <a:srgbClr val="FE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Rectangle 8">
            <a:extLst>
              <a:ext uri="{FF2B5EF4-FFF2-40B4-BE49-F238E27FC236}">
                <a16:creationId xmlns:a16="http://schemas.microsoft.com/office/drawing/2014/main" id="{E4737216-37B2-43AD-AB08-05BFCCEFC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800154" y="4377267"/>
            <a:ext cx="2341560" cy="17739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9020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66602049-911B-7446-B8E0-C22E42D3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071" y="462725"/>
            <a:ext cx="8431305" cy="730017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>
                <a:solidFill>
                  <a:srgbClr val="002060"/>
                </a:solidFill>
                <a:latin typeface="Century Gothic" panose="020B0502020202020204" pitchFamily="34" charset="0"/>
                <a:cs typeface="Aharoni" panose="020F0502020204030204" pitchFamily="34" charset="0"/>
              </a:rPr>
              <a:t>Vinculación Existenciales</a:t>
            </a:r>
            <a:endParaRPr lang="es-ES_tradnl" sz="3600" b="1" dirty="0">
              <a:solidFill>
                <a:srgbClr val="002060"/>
              </a:solidFill>
              <a:latin typeface="Century Gothic" panose="020B0502020202020204" pitchFamily="34" charset="0"/>
              <a:cs typeface="Aharoni" panose="020F0502020204030204" pitchFamily="34" charset="0"/>
            </a:endParaRPr>
          </a:p>
        </p:txBody>
      </p:sp>
      <p:sp>
        <p:nvSpPr>
          <p:cNvPr id="3" name="Hexágono 2"/>
          <p:cNvSpPr/>
          <p:nvPr/>
        </p:nvSpPr>
        <p:spPr>
          <a:xfrm>
            <a:off x="3742266" y="1371602"/>
            <a:ext cx="1642533" cy="1524000"/>
          </a:xfrm>
          <a:prstGeom prst="hexagon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" name="CuadroTexto 3"/>
          <p:cNvSpPr txBox="1"/>
          <p:nvPr/>
        </p:nvSpPr>
        <p:spPr>
          <a:xfrm>
            <a:off x="3945465" y="1625602"/>
            <a:ext cx="1269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000" b="1" dirty="0">
                <a:solidFill>
                  <a:schemeClr val="bg1"/>
                </a:solidFill>
              </a:rPr>
              <a:t>ORDEN SUPERIOR Origen</a:t>
            </a:r>
          </a:p>
        </p:txBody>
      </p:sp>
      <p:sp>
        <p:nvSpPr>
          <p:cNvPr id="8" name="Hexágono 7"/>
          <p:cNvSpPr/>
          <p:nvPr/>
        </p:nvSpPr>
        <p:spPr>
          <a:xfrm>
            <a:off x="3757456" y="3047667"/>
            <a:ext cx="1642533" cy="1524000"/>
          </a:xfrm>
          <a:prstGeom prst="hexagon">
            <a:avLst/>
          </a:prstGeom>
          <a:solidFill>
            <a:srgbClr val="32D3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Hexágono 8"/>
          <p:cNvSpPr/>
          <p:nvPr/>
        </p:nvSpPr>
        <p:spPr>
          <a:xfrm>
            <a:off x="1591731" y="3047667"/>
            <a:ext cx="1642533" cy="1524000"/>
          </a:xfrm>
          <a:prstGeom prst="hexag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0" name="Hexágono 9"/>
          <p:cNvSpPr/>
          <p:nvPr/>
        </p:nvSpPr>
        <p:spPr>
          <a:xfrm>
            <a:off x="5892800" y="3047667"/>
            <a:ext cx="1642533" cy="1524000"/>
          </a:xfrm>
          <a:prstGeom prst="hexagon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shade val="30000"/>
                  <a:satMod val="115000"/>
                </a:schemeClr>
              </a:gs>
              <a:gs pos="9000">
                <a:schemeClr val="accent4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4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1" name="Hexágono 10"/>
          <p:cNvSpPr/>
          <p:nvPr/>
        </p:nvSpPr>
        <p:spPr>
          <a:xfrm>
            <a:off x="3742265" y="4792140"/>
            <a:ext cx="1642533" cy="1524000"/>
          </a:xfrm>
          <a:prstGeom prst="hexagon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2" name="CuadroTexto 11"/>
          <p:cNvSpPr txBox="1"/>
          <p:nvPr/>
        </p:nvSpPr>
        <p:spPr>
          <a:xfrm>
            <a:off x="3928533" y="5063066"/>
            <a:ext cx="1269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000" b="1" dirty="0">
                <a:solidFill>
                  <a:schemeClr val="bg1"/>
                </a:solidFill>
              </a:rPr>
              <a:t>TIERRA Cuerpo Entorno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5875865" y="3623732"/>
            <a:ext cx="1710269" cy="72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000" b="1" dirty="0"/>
              <a:t>COMUNIDAD </a:t>
            </a:r>
            <a:r>
              <a:rPr lang="es-ES_tradnl" sz="2000" b="1" dirty="0" err="1"/>
              <a:t>Misi</a:t>
            </a:r>
            <a:r>
              <a:rPr lang="es-ES" sz="2000" b="1" dirty="0" err="1"/>
              <a:t>ón</a:t>
            </a:r>
            <a:endParaRPr lang="es-ES_tradnl" sz="2000" b="1" dirty="0"/>
          </a:p>
        </p:txBody>
      </p:sp>
      <p:sp>
        <p:nvSpPr>
          <p:cNvPr id="7" name="CuadroTexto 6"/>
          <p:cNvSpPr txBox="1"/>
          <p:nvPr/>
        </p:nvSpPr>
        <p:spPr>
          <a:xfrm>
            <a:off x="1456268" y="3488265"/>
            <a:ext cx="18626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000" b="1" dirty="0"/>
              <a:t>ANCESTROS</a:t>
            </a:r>
          </a:p>
          <a:p>
            <a:pPr algn="ctr"/>
            <a:r>
              <a:rPr lang="es-ES_tradnl" sz="2000" b="1" dirty="0"/>
              <a:t>Memoria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3742264" y="3495677"/>
            <a:ext cx="16594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000" b="1" dirty="0" err="1"/>
              <a:t>Conversaci</a:t>
            </a:r>
            <a:r>
              <a:rPr lang="es-ES" sz="2000" b="1" dirty="0" err="1"/>
              <a:t>ón</a:t>
            </a:r>
            <a:r>
              <a:rPr lang="es-ES" sz="2000" b="1" dirty="0"/>
              <a:t> Danza</a:t>
            </a:r>
            <a:endParaRPr lang="es-ES_tradnl" sz="2000" b="1" dirty="0"/>
          </a:p>
        </p:txBody>
      </p:sp>
    </p:spTree>
    <p:extLst>
      <p:ext uri="{BB962C8B-B14F-4D97-AF65-F5344CB8AC3E}">
        <p14:creationId xmlns:p14="http://schemas.microsoft.com/office/powerpoint/2010/main" val="10777101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3A5B4632-C963-4296-86F0-79AA9EA5A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3746" y="303591"/>
            <a:ext cx="3251495" cy="5896743"/>
          </a:xfrm>
          <a:prstGeom prst="rect">
            <a:avLst/>
          </a:prstGeom>
          <a:solidFill>
            <a:schemeClr val="tx1">
              <a:alpha val="15000"/>
            </a:schemeClr>
          </a:solidFill>
          <a:ln w="127000" cap="sq" cmpd="thinThick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66602049-911B-7446-B8E0-C22E42D3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770" y="637125"/>
            <a:ext cx="2851707" cy="5256371"/>
          </a:xfrm>
        </p:spPr>
        <p:txBody>
          <a:bodyPr>
            <a:normAutofit/>
          </a:bodyPr>
          <a:lstStyle/>
          <a:p>
            <a:r>
              <a:rPr lang="es-ES" sz="4200" b="1">
                <a:latin typeface="Century Gothic" panose="020B0502020202020204" pitchFamily="34" charset="0"/>
                <a:cs typeface="Aharoni" panose="020F0502020204030204" pitchFamily="34" charset="0"/>
              </a:rPr>
              <a:t>El trauma: Levina y Frederick</a:t>
            </a:r>
            <a:endParaRPr lang="es-ES_tradnl" sz="4200" b="1">
              <a:latin typeface="Century Gothic" panose="020B0502020202020204" pitchFamily="34" charset="0"/>
              <a:cs typeface="Aharoni" panose="020F0502020204030204" pitchFamily="34" charset="0"/>
            </a:endParaRPr>
          </a:p>
        </p:txBody>
      </p:sp>
      <p:graphicFrame>
        <p:nvGraphicFramePr>
          <p:cNvPr id="16" name="Marcador de contenido 2">
            <a:extLst>
              <a:ext uri="{FF2B5EF4-FFF2-40B4-BE49-F238E27FC236}">
                <a16:creationId xmlns:a16="http://schemas.microsoft.com/office/drawing/2014/main" id="{46B0A45B-36D9-4EA9-B04B-CB45946F11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0124914"/>
              </p:ext>
            </p:extLst>
          </p:nvPr>
        </p:nvGraphicFramePr>
        <p:xfrm>
          <a:off x="3875238" y="303591"/>
          <a:ext cx="4941519" cy="5896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352646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81E1224E-6618-482E-BE87-321A7FC1CD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66602049-911B-7446-B8E0-C22E42D3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425" y="957447"/>
            <a:ext cx="2537460" cy="4943105"/>
          </a:xfrm>
        </p:spPr>
        <p:txBody>
          <a:bodyPr anchor="ctr">
            <a:normAutofit/>
          </a:bodyPr>
          <a:lstStyle/>
          <a:p>
            <a:r>
              <a:rPr lang="es-ES" sz="3500" b="1">
                <a:latin typeface="Century Gothic" panose="020B0502020202020204" pitchFamily="34" charset="0"/>
                <a:cs typeface="Aharoni" panose="020F0502020204030204" pitchFamily="34" charset="0"/>
              </a:rPr>
              <a:t>El trauma: Levina y Frederick</a:t>
            </a:r>
            <a:endParaRPr lang="es-ES_tradnl" sz="3500" b="1">
              <a:latin typeface="Century Gothic" panose="020B0502020202020204" pitchFamily="34" charset="0"/>
              <a:cs typeface="Aharoni" panose="020F050202020403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66346BE-FDB4-4772-A696-0719490AB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85307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B92FFCE-0C90-454E-AA25-D4EE9A6C3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4425" y="6163056"/>
            <a:ext cx="25374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16" name="Marcador de contenido 2">
            <a:extLst>
              <a:ext uri="{FF2B5EF4-FFF2-40B4-BE49-F238E27FC236}">
                <a16:creationId xmlns:a16="http://schemas.microsoft.com/office/drawing/2014/main" id="{B924E6E8-939B-4C05-B9B6-C584675929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3162646"/>
              </p:ext>
            </p:extLst>
          </p:nvPr>
        </p:nvGraphicFramePr>
        <p:xfrm>
          <a:off x="3412135" y="621792"/>
          <a:ext cx="5105500" cy="5541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029875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66602049-911B-7446-B8E0-C22E42D3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071" y="462725"/>
            <a:ext cx="8431305" cy="730017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>
                <a:solidFill>
                  <a:srgbClr val="002060"/>
                </a:solidFill>
                <a:latin typeface="Century Gothic" panose="020B0502020202020204" pitchFamily="34" charset="0"/>
                <a:cs typeface="Aharoni" panose="020F0502020204030204" pitchFamily="34" charset="0"/>
              </a:rPr>
              <a:t>Desconexión Existencial</a:t>
            </a:r>
            <a:endParaRPr lang="es-ES_tradnl" sz="3600" b="1" dirty="0">
              <a:solidFill>
                <a:srgbClr val="002060"/>
              </a:solidFill>
              <a:latin typeface="Century Gothic" panose="020B0502020202020204" pitchFamily="34" charset="0"/>
              <a:cs typeface="Aharoni" panose="020F0502020204030204" pitchFamily="34" charset="0"/>
            </a:endParaRPr>
          </a:p>
        </p:txBody>
      </p:sp>
      <p:sp>
        <p:nvSpPr>
          <p:cNvPr id="3" name="Hexágono 2"/>
          <p:cNvSpPr/>
          <p:nvPr/>
        </p:nvSpPr>
        <p:spPr>
          <a:xfrm>
            <a:off x="3742266" y="1371602"/>
            <a:ext cx="1642533" cy="1524000"/>
          </a:xfrm>
          <a:prstGeom prst="hexagon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" name="CuadroTexto 3"/>
          <p:cNvSpPr txBox="1"/>
          <p:nvPr/>
        </p:nvSpPr>
        <p:spPr>
          <a:xfrm>
            <a:off x="3945465" y="1727200"/>
            <a:ext cx="1269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000" b="1" dirty="0">
                <a:solidFill>
                  <a:schemeClr val="bg1"/>
                </a:solidFill>
              </a:rPr>
              <a:t>Desorden interno</a:t>
            </a:r>
          </a:p>
        </p:txBody>
      </p:sp>
      <p:sp>
        <p:nvSpPr>
          <p:cNvPr id="8" name="Hexágono 7"/>
          <p:cNvSpPr/>
          <p:nvPr/>
        </p:nvSpPr>
        <p:spPr>
          <a:xfrm>
            <a:off x="3757456" y="3047667"/>
            <a:ext cx="1642533" cy="1524000"/>
          </a:xfrm>
          <a:prstGeom prst="hexagon">
            <a:avLst/>
          </a:prstGeom>
          <a:solidFill>
            <a:srgbClr val="32D3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Hexágono 8"/>
          <p:cNvSpPr/>
          <p:nvPr/>
        </p:nvSpPr>
        <p:spPr>
          <a:xfrm>
            <a:off x="1591731" y="3047667"/>
            <a:ext cx="1642533" cy="1524000"/>
          </a:xfrm>
          <a:prstGeom prst="hexag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0" name="Hexágono 9"/>
          <p:cNvSpPr/>
          <p:nvPr/>
        </p:nvSpPr>
        <p:spPr>
          <a:xfrm>
            <a:off x="5892800" y="3047667"/>
            <a:ext cx="1642533" cy="1524000"/>
          </a:xfrm>
          <a:prstGeom prst="hexagon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shade val="30000"/>
                  <a:satMod val="115000"/>
                </a:schemeClr>
              </a:gs>
              <a:gs pos="9000">
                <a:schemeClr val="accent4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4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1" name="Hexágono 10"/>
          <p:cNvSpPr/>
          <p:nvPr/>
        </p:nvSpPr>
        <p:spPr>
          <a:xfrm>
            <a:off x="3742265" y="4792140"/>
            <a:ext cx="1642533" cy="1524000"/>
          </a:xfrm>
          <a:prstGeom prst="hexagon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2" name="CuadroTexto 11"/>
          <p:cNvSpPr txBox="1"/>
          <p:nvPr/>
        </p:nvSpPr>
        <p:spPr>
          <a:xfrm>
            <a:off x="3423613" y="4889115"/>
            <a:ext cx="2286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 err="1">
                <a:solidFill>
                  <a:schemeClr val="bg1"/>
                </a:solidFill>
              </a:rPr>
              <a:t>Hiper</a:t>
            </a:r>
            <a:r>
              <a:rPr lang="es-ES_tradnl" b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s-ES_tradnl" b="1" dirty="0">
                <a:solidFill>
                  <a:schemeClr val="bg1"/>
                </a:solidFill>
              </a:rPr>
              <a:t>Sensibilidad</a:t>
            </a:r>
          </a:p>
          <a:p>
            <a:pPr algn="ctr"/>
            <a:r>
              <a:rPr lang="es-ES_tradnl" b="1" dirty="0">
                <a:solidFill>
                  <a:schemeClr val="bg1"/>
                </a:solidFill>
              </a:rPr>
              <a:t>Desconexión del cuerpo y con </a:t>
            </a:r>
          </a:p>
          <a:p>
            <a:pPr algn="ctr"/>
            <a:r>
              <a:rPr lang="es-ES_tradnl" b="1" dirty="0">
                <a:solidFill>
                  <a:schemeClr val="bg1"/>
                </a:solidFill>
              </a:rPr>
              <a:t>el entorno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5875865" y="3403603"/>
            <a:ext cx="17102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/>
              <a:t>Agresión</a:t>
            </a:r>
            <a:endParaRPr lang="es-ES_tradnl" sz="2000" b="1" dirty="0"/>
          </a:p>
          <a:p>
            <a:pPr algn="ctr"/>
            <a:r>
              <a:rPr lang="es-ES" sz="2000" b="1" dirty="0"/>
              <a:t>Aislamiento</a:t>
            </a:r>
            <a:endParaRPr lang="es-ES_tradnl" sz="2000" b="1" dirty="0"/>
          </a:p>
        </p:txBody>
      </p:sp>
      <p:sp>
        <p:nvSpPr>
          <p:cNvPr id="7" name="CuadroTexto 6"/>
          <p:cNvSpPr txBox="1"/>
          <p:nvPr/>
        </p:nvSpPr>
        <p:spPr>
          <a:xfrm>
            <a:off x="1481665" y="3461811"/>
            <a:ext cx="18626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000" b="1" dirty="0"/>
              <a:t>P</a:t>
            </a:r>
            <a:r>
              <a:rPr lang="es-ES" sz="2000" b="1" dirty="0" err="1"/>
              <a:t>érdida</a:t>
            </a:r>
            <a:r>
              <a:rPr lang="es-ES" sz="2000" b="1" dirty="0"/>
              <a:t> de</a:t>
            </a:r>
            <a:endParaRPr lang="es-ES_tradnl" sz="2000" b="1" dirty="0"/>
          </a:p>
          <a:p>
            <a:pPr algn="ctr"/>
            <a:r>
              <a:rPr lang="es-ES_tradnl" sz="2000" b="1" dirty="0"/>
              <a:t>Memoria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3742264" y="3563409"/>
            <a:ext cx="16594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/>
              <a:t>Trauma</a:t>
            </a:r>
            <a:endParaRPr lang="es-ES_tradnl" sz="2000" b="1" dirty="0"/>
          </a:p>
        </p:txBody>
      </p:sp>
    </p:spTree>
    <p:extLst>
      <p:ext uri="{BB962C8B-B14F-4D97-AF65-F5344CB8AC3E}">
        <p14:creationId xmlns:p14="http://schemas.microsoft.com/office/powerpoint/2010/main" val="6684116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66602049-911B-7446-B8E0-C22E42D3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071" y="462725"/>
            <a:ext cx="8431305" cy="730017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>
                <a:solidFill>
                  <a:srgbClr val="002060"/>
                </a:solidFill>
                <a:latin typeface="Century Gothic" panose="020B0502020202020204" pitchFamily="34" charset="0"/>
                <a:cs typeface="Aharoni" panose="020F0502020204030204" pitchFamily="34" charset="0"/>
              </a:rPr>
              <a:t>Reconexión</a:t>
            </a:r>
            <a:endParaRPr lang="es-ES_tradnl" sz="3600" b="1" dirty="0">
              <a:solidFill>
                <a:srgbClr val="002060"/>
              </a:solidFill>
              <a:latin typeface="Century Gothic" panose="020B0502020202020204" pitchFamily="34" charset="0"/>
              <a:cs typeface="Aharoni" panose="020F0502020204030204" pitchFamily="34" charset="0"/>
            </a:endParaRPr>
          </a:p>
        </p:txBody>
      </p:sp>
      <p:sp>
        <p:nvSpPr>
          <p:cNvPr id="3" name="Hexágono 2"/>
          <p:cNvSpPr/>
          <p:nvPr/>
        </p:nvSpPr>
        <p:spPr>
          <a:xfrm>
            <a:off x="3742266" y="1371602"/>
            <a:ext cx="1642533" cy="1524000"/>
          </a:xfrm>
          <a:prstGeom prst="hexagon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" name="CuadroTexto 3"/>
          <p:cNvSpPr txBox="1"/>
          <p:nvPr/>
        </p:nvSpPr>
        <p:spPr>
          <a:xfrm>
            <a:off x="3945465" y="1727200"/>
            <a:ext cx="1269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000" b="1" dirty="0">
                <a:solidFill>
                  <a:schemeClr val="bg1"/>
                </a:solidFill>
              </a:rPr>
              <a:t>Fortalecer valores</a:t>
            </a:r>
          </a:p>
        </p:txBody>
      </p:sp>
      <p:sp>
        <p:nvSpPr>
          <p:cNvPr id="8" name="Hexágono 7"/>
          <p:cNvSpPr/>
          <p:nvPr/>
        </p:nvSpPr>
        <p:spPr>
          <a:xfrm>
            <a:off x="3757456" y="3047667"/>
            <a:ext cx="1642533" cy="1524000"/>
          </a:xfrm>
          <a:prstGeom prst="hexagon">
            <a:avLst/>
          </a:prstGeom>
          <a:solidFill>
            <a:srgbClr val="32D3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Hexágono 8"/>
          <p:cNvSpPr/>
          <p:nvPr/>
        </p:nvSpPr>
        <p:spPr>
          <a:xfrm>
            <a:off x="1591731" y="3047667"/>
            <a:ext cx="1642533" cy="1524000"/>
          </a:xfrm>
          <a:prstGeom prst="hexag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0" name="Hexágono 9"/>
          <p:cNvSpPr/>
          <p:nvPr/>
        </p:nvSpPr>
        <p:spPr>
          <a:xfrm>
            <a:off x="5892800" y="3047667"/>
            <a:ext cx="1642533" cy="1524000"/>
          </a:xfrm>
          <a:prstGeom prst="hexagon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shade val="30000"/>
                  <a:satMod val="115000"/>
                </a:schemeClr>
              </a:gs>
              <a:gs pos="9000">
                <a:schemeClr val="accent4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4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1" name="Hexágono 10"/>
          <p:cNvSpPr/>
          <p:nvPr/>
        </p:nvSpPr>
        <p:spPr>
          <a:xfrm>
            <a:off x="3742265" y="4792140"/>
            <a:ext cx="1642533" cy="1524000"/>
          </a:xfrm>
          <a:prstGeom prst="hexagon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2" name="CuadroTexto 11"/>
          <p:cNvSpPr txBox="1"/>
          <p:nvPr/>
        </p:nvSpPr>
        <p:spPr>
          <a:xfrm>
            <a:off x="3423613" y="5055371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>
                <a:solidFill>
                  <a:schemeClr val="bg1"/>
                </a:solidFill>
              </a:rPr>
              <a:t>Conexión </a:t>
            </a:r>
          </a:p>
          <a:p>
            <a:pPr algn="ctr"/>
            <a:r>
              <a:rPr lang="es-ES_tradnl" b="1" dirty="0">
                <a:solidFill>
                  <a:schemeClr val="bg1"/>
                </a:solidFill>
              </a:rPr>
              <a:t> cuerpo y  </a:t>
            </a:r>
          </a:p>
          <a:p>
            <a:pPr algn="ctr"/>
            <a:r>
              <a:rPr lang="es-ES_tradnl" b="1" dirty="0">
                <a:solidFill>
                  <a:schemeClr val="bg1"/>
                </a:solidFill>
              </a:rPr>
              <a:t> entorno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5875865" y="3403603"/>
            <a:ext cx="1710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/>
              <a:t>Misión</a:t>
            </a:r>
            <a:endParaRPr lang="es-ES_tradnl" sz="2000" b="1" dirty="0"/>
          </a:p>
        </p:txBody>
      </p:sp>
      <p:sp>
        <p:nvSpPr>
          <p:cNvPr id="7" name="CuadroTexto 6"/>
          <p:cNvSpPr txBox="1"/>
          <p:nvPr/>
        </p:nvSpPr>
        <p:spPr>
          <a:xfrm>
            <a:off x="1481665" y="3461811"/>
            <a:ext cx="18626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/>
              <a:t>Recupera</a:t>
            </a:r>
            <a:endParaRPr lang="es-ES_tradnl" sz="2000" b="1" dirty="0"/>
          </a:p>
          <a:p>
            <a:pPr algn="ctr"/>
            <a:r>
              <a:rPr lang="es-ES_tradnl" sz="2000" b="1" dirty="0"/>
              <a:t>Memoria</a:t>
            </a:r>
          </a:p>
          <a:p>
            <a:pPr algn="ctr"/>
            <a:r>
              <a:rPr lang="es-ES_tradnl" sz="2000" b="1" dirty="0"/>
              <a:t>Sana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3742264" y="3494134"/>
            <a:ext cx="16594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/>
              <a:t>Encuentro Significativo</a:t>
            </a:r>
            <a:endParaRPr lang="es-ES_tradnl" sz="2000" b="1" dirty="0"/>
          </a:p>
        </p:txBody>
      </p:sp>
    </p:spTree>
    <p:extLst>
      <p:ext uri="{BB962C8B-B14F-4D97-AF65-F5344CB8AC3E}">
        <p14:creationId xmlns:p14="http://schemas.microsoft.com/office/powerpoint/2010/main" val="34187967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14">
            <a:extLst>
              <a:ext uri="{FF2B5EF4-FFF2-40B4-BE49-F238E27FC236}">
                <a16:creationId xmlns:a16="http://schemas.microsoft.com/office/drawing/2014/main" id="{FD8F1113-2E3C-46E3-B54F-B7F421EEF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65DDECC-A11E-434E-87B2-8997CD383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47255" y="-59376"/>
            <a:ext cx="9386886" cy="6923798"/>
            <a:chOff x="-329674" y="-51881"/>
            <a:chExt cx="12515851" cy="6923798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B54A4D14-513F-4121-92D3-5CCB468962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6C3411F1-AD17-499D-AFEF-2F300F6DF0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60BF2CBE-B1E9-4C42-89DC-C35E4E6516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72C95A87-DCDB-41C4-B774-744B3ECBE8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CB97515-32FF-43A6-A51C-B140193ABB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9C6379D3-7045-4B76-9409-6D23D753D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7C324CDD-B30F-47DD-8627-E2171D5E83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61B1C1DE-4201-4989-BE65-41ADC24725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3">
              <a:extLst>
                <a:ext uri="{FF2B5EF4-FFF2-40B4-BE49-F238E27FC236}">
                  <a16:creationId xmlns:a16="http://schemas.microsoft.com/office/drawing/2014/main" id="{0A9092BE-A36C-4833-8E71-2850F4AF7C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4">
              <a:extLst>
                <a:ext uri="{FF2B5EF4-FFF2-40B4-BE49-F238E27FC236}">
                  <a16:creationId xmlns:a16="http://schemas.microsoft.com/office/drawing/2014/main" id="{806398CC-D327-4E06-838C-31119BD56F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5">
              <a:extLst>
                <a:ext uri="{FF2B5EF4-FFF2-40B4-BE49-F238E27FC236}">
                  <a16:creationId xmlns:a16="http://schemas.microsoft.com/office/drawing/2014/main" id="{1E3F0C5B-76A9-4A8F-A1CB-35C0DE83A8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6">
              <a:extLst>
                <a:ext uri="{FF2B5EF4-FFF2-40B4-BE49-F238E27FC236}">
                  <a16:creationId xmlns:a16="http://schemas.microsoft.com/office/drawing/2014/main" id="{70A741CC-E736-448A-A94E-5C8BB9711D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7">
              <a:extLst>
                <a:ext uri="{FF2B5EF4-FFF2-40B4-BE49-F238E27FC236}">
                  <a16:creationId xmlns:a16="http://schemas.microsoft.com/office/drawing/2014/main" id="{202722D1-549B-407E-BF75-2A1E8DB5BA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8">
              <a:extLst>
                <a:ext uri="{FF2B5EF4-FFF2-40B4-BE49-F238E27FC236}">
                  <a16:creationId xmlns:a16="http://schemas.microsoft.com/office/drawing/2014/main" id="{5CA8D742-18BD-41B5-9C00-FCFFAED257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9">
              <a:extLst>
                <a:ext uri="{FF2B5EF4-FFF2-40B4-BE49-F238E27FC236}">
                  <a16:creationId xmlns:a16="http://schemas.microsoft.com/office/drawing/2014/main" id="{8BF81081-4C33-488E-A37E-B95567D0BF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0">
              <a:extLst>
                <a:ext uri="{FF2B5EF4-FFF2-40B4-BE49-F238E27FC236}">
                  <a16:creationId xmlns:a16="http://schemas.microsoft.com/office/drawing/2014/main" id="{462F0DE0-CEBA-420B-8032-FB60893B8E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1">
              <a:extLst>
                <a:ext uri="{FF2B5EF4-FFF2-40B4-BE49-F238E27FC236}">
                  <a16:creationId xmlns:a16="http://schemas.microsoft.com/office/drawing/2014/main" id="{79C8D19E-E3D6-45A6-BCA2-5918A37D7A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2">
              <a:extLst>
                <a:ext uri="{FF2B5EF4-FFF2-40B4-BE49-F238E27FC236}">
                  <a16:creationId xmlns:a16="http://schemas.microsoft.com/office/drawing/2014/main" id="{43280283-E04A-43CA-BFA1-F285486A2F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3">
              <a:extLst>
                <a:ext uri="{FF2B5EF4-FFF2-40B4-BE49-F238E27FC236}">
                  <a16:creationId xmlns:a16="http://schemas.microsoft.com/office/drawing/2014/main" id="{38328CB6-0FC5-4AEA-BC7E-489267CB6F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Título 3">
            <a:extLst>
              <a:ext uri="{FF2B5EF4-FFF2-40B4-BE49-F238E27FC236}">
                <a16:creationId xmlns:a16="http://schemas.microsoft.com/office/drawing/2014/main" id="{8102AA3C-670F-0562-E825-784150C26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844" y="4614902"/>
            <a:ext cx="6061470" cy="94395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5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2. LA UNIDAD</a:t>
            </a:r>
          </a:p>
        </p:txBody>
      </p:sp>
      <p:sp>
        <p:nvSpPr>
          <p:cNvPr id="38" name="Isosceles Triangle 39">
            <a:extLst>
              <a:ext uri="{FF2B5EF4-FFF2-40B4-BE49-F238E27FC236}">
                <a16:creationId xmlns:a16="http://schemas.microsoft.com/office/drawing/2014/main" id="{4F37E7FB-7372-47E3-914E-7CF7E94B1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419288" y="4386808"/>
            <a:ext cx="305424" cy="351063"/>
          </a:xfrm>
          <a:prstGeom prst="triangle">
            <a:avLst/>
          </a:prstGeom>
          <a:solidFill>
            <a:srgbClr val="1C1C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6E168E2-3256-43A5-9298-9E5A6AE8F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9635" y="954593"/>
            <a:ext cx="4564729" cy="3432215"/>
          </a:xfrm>
          <a:prstGeom prst="rect">
            <a:avLst/>
          </a:prstGeom>
          <a:solidFill>
            <a:schemeClr val="bg1"/>
          </a:solidFill>
          <a:ln w="19050">
            <a:solidFill>
              <a:srgbClr val="1C1CBD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n 5" descr="Imagen que contiene dispositivo&#10;&#10;Descripción generada automáticamente">
            <a:extLst>
              <a:ext uri="{FF2B5EF4-FFF2-40B4-BE49-F238E27FC236}">
                <a16:creationId xmlns:a16="http://schemas.microsoft.com/office/drawing/2014/main" id="{40833D02-7635-3C09-C931-90B1AF220EF9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85" t="5128" r="40661" b="5990"/>
          <a:stretch/>
        </p:blipFill>
        <p:spPr bwMode="auto">
          <a:xfrm>
            <a:off x="2570245" y="1120792"/>
            <a:ext cx="4003510" cy="3099816"/>
          </a:xfrm>
          <a:prstGeom prst="rect">
            <a:avLst/>
          </a:prstGeom>
          <a:ln w="12700">
            <a:noFill/>
          </a:ln>
          <a:extLst>
            <a:ext uri="{53640926-AAD7-44d8-BBD7-CCE9431645EC}">
              <a14:shadowObscured xmlns:lc="http://schemas.openxmlformats.org/drawingml/2006/lockedCanvas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/>
            </a:ext>
          </a:extLst>
        </p:spPr>
      </p:pic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1F1A708B-4BBE-6CC7-D8C8-B7C0DCDEC2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228842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66602049-911B-7446-B8E0-C22E42D3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071" y="699787"/>
            <a:ext cx="8431305" cy="730017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>
                <a:solidFill>
                  <a:srgbClr val="002060"/>
                </a:solidFill>
                <a:latin typeface="Century Gothic" panose="020B0502020202020204" pitchFamily="34" charset="0"/>
                <a:cs typeface="Aharoni" panose="020F0502020204030204" pitchFamily="34" charset="0"/>
              </a:rPr>
              <a:t>Pedagogía del Buen Convivir </a:t>
            </a:r>
            <a:endParaRPr lang="es-ES_tradnl" sz="3600" b="1" dirty="0">
              <a:solidFill>
                <a:srgbClr val="002060"/>
              </a:solidFill>
              <a:latin typeface="Century Gothic" panose="020B0502020202020204" pitchFamily="34" charset="0"/>
              <a:cs typeface="Aharoni" panose="020F050202020403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D8AE281-B3B2-454F-AC40-66DD4E5024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graphicFrame>
        <p:nvGraphicFramePr>
          <p:cNvPr id="7" name="Marcador de contenido 3">
            <a:extLst>
              <a:ext uri="{FF2B5EF4-FFF2-40B4-BE49-F238E27FC236}">
                <a16:creationId xmlns:a16="http://schemas.microsoft.com/office/drawing/2014/main" id="{DCCB71D5-B9CB-1449-B651-A79A0B6DE2AC}"/>
              </a:ext>
            </a:extLst>
          </p:cNvPr>
          <p:cNvGraphicFramePr>
            <a:graphicFrameLocks/>
          </p:cNvGraphicFramePr>
          <p:nvPr/>
        </p:nvGraphicFramePr>
        <p:xfrm>
          <a:off x="68180" y="1643278"/>
          <a:ext cx="9027696" cy="5084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4616">
                  <a:extLst>
                    <a:ext uri="{9D8B030D-6E8A-4147-A177-3AD203B41FA5}">
                      <a16:colId xmlns:a16="http://schemas.microsoft.com/office/drawing/2014/main" val="588462918"/>
                    </a:ext>
                  </a:extLst>
                </a:gridCol>
                <a:gridCol w="1504616">
                  <a:extLst>
                    <a:ext uri="{9D8B030D-6E8A-4147-A177-3AD203B41FA5}">
                      <a16:colId xmlns:a16="http://schemas.microsoft.com/office/drawing/2014/main" val="1942549597"/>
                    </a:ext>
                  </a:extLst>
                </a:gridCol>
                <a:gridCol w="1504616">
                  <a:extLst>
                    <a:ext uri="{9D8B030D-6E8A-4147-A177-3AD203B41FA5}">
                      <a16:colId xmlns:a16="http://schemas.microsoft.com/office/drawing/2014/main" val="2282387260"/>
                    </a:ext>
                  </a:extLst>
                </a:gridCol>
                <a:gridCol w="1504616">
                  <a:extLst>
                    <a:ext uri="{9D8B030D-6E8A-4147-A177-3AD203B41FA5}">
                      <a16:colId xmlns:a16="http://schemas.microsoft.com/office/drawing/2014/main" val="516760541"/>
                    </a:ext>
                  </a:extLst>
                </a:gridCol>
                <a:gridCol w="1504616">
                  <a:extLst>
                    <a:ext uri="{9D8B030D-6E8A-4147-A177-3AD203B41FA5}">
                      <a16:colId xmlns:a16="http://schemas.microsoft.com/office/drawing/2014/main" val="3262021468"/>
                    </a:ext>
                  </a:extLst>
                </a:gridCol>
                <a:gridCol w="1504616">
                  <a:extLst>
                    <a:ext uri="{9D8B030D-6E8A-4147-A177-3AD203B41FA5}">
                      <a16:colId xmlns:a16="http://schemas.microsoft.com/office/drawing/2014/main" val="3372745395"/>
                    </a:ext>
                  </a:extLst>
                </a:gridCol>
              </a:tblGrid>
              <a:tr h="281773">
                <a:tc>
                  <a:txBody>
                    <a:bodyPr/>
                    <a:lstStyle/>
                    <a:p>
                      <a:r>
                        <a:rPr lang="es-MX" dirty="0"/>
                        <a:t>Sensiblizar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Encuentro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Comprender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Transformar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Revincular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Renovar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885262"/>
                  </a:ext>
                </a:extLst>
              </a:tr>
              <a:tr h="325087">
                <a:tc>
                  <a:txBody>
                    <a:bodyPr/>
                    <a:lstStyle/>
                    <a:p>
                      <a:r>
                        <a:rPr lang="es-MX" dirty="0"/>
                        <a:t>Esperanza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Verdad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Empatía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Justicia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/>
                        <a:t>Reconciliación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Cuidado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60748"/>
                  </a:ext>
                </a:extLst>
              </a:tr>
              <a:tr h="2437832">
                <a:tc>
                  <a:txBody>
                    <a:bodyPr/>
                    <a:lstStyle/>
                    <a:p>
                      <a:r>
                        <a:rPr lang="es-MX" dirty="0"/>
                        <a:t>Ubicar las necesidades que han dejado las experiencias de desconexión.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Diseñar y realizar los encuentros que atiendan esas necesidades para interesar y articular actores.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Asumir la propia responsabilidad y los recursos que están a nuestro alcance.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Ubicar la visión, la actitud y la práctica a instalar.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Identificar la desconexión local y generar el encuentro de reconciliación para llegar a una misión común.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Recuperar el proceso y generar un nuevo acuerdo para el buen convivir.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659320"/>
                  </a:ext>
                </a:extLst>
              </a:tr>
              <a:tr h="1792700">
                <a:tc>
                  <a:txBody>
                    <a:bodyPr/>
                    <a:lstStyle/>
                    <a:p>
                      <a:r>
                        <a:rPr lang="es-MX" dirty="0"/>
                        <a:t>¿Qué nos pasó?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¿Qué encuentro se necesita?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¿Cuál es nuestra responsabilidad y qué recursos tenemos?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¿Qué tenemos que cambiar para el buen convivir?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¿Qué misión tenemos en común?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¿Qué acuerdos tomamos para el buen convivir?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2000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67133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66602049-911B-7446-B8E0-C22E42D3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071" y="699787"/>
            <a:ext cx="8431305" cy="730017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>
                <a:solidFill>
                  <a:srgbClr val="002060"/>
                </a:solidFill>
                <a:latin typeface="Century Gothic" panose="020B0502020202020204" pitchFamily="34" charset="0"/>
                <a:cs typeface="Aharoni" panose="020F0502020204030204" pitchFamily="34" charset="0"/>
              </a:rPr>
              <a:t>Sanando con Jesús</a:t>
            </a:r>
            <a:endParaRPr lang="es-ES_tradnl" sz="3600" b="1" dirty="0">
              <a:solidFill>
                <a:srgbClr val="002060"/>
              </a:solidFill>
              <a:latin typeface="Century Gothic" panose="020B0502020202020204" pitchFamily="34" charset="0"/>
              <a:cs typeface="Aharoni" panose="020F050202020403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D8AE281-B3B2-454F-AC40-66DD4E5024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graphicFrame>
        <p:nvGraphicFramePr>
          <p:cNvPr id="7" name="Marcador de contenido 3">
            <a:extLst>
              <a:ext uri="{FF2B5EF4-FFF2-40B4-BE49-F238E27FC236}">
                <a16:creationId xmlns:a16="http://schemas.microsoft.com/office/drawing/2014/main" id="{DCCB71D5-B9CB-1449-B651-A79A0B6DE2A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3291286"/>
              </p:ext>
            </p:extLst>
          </p:nvPr>
        </p:nvGraphicFramePr>
        <p:xfrm>
          <a:off x="68180" y="1643278"/>
          <a:ext cx="9027696" cy="5084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4616">
                  <a:extLst>
                    <a:ext uri="{9D8B030D-6E8A-4147-A177-3AD203B41FA5}">
                      <a16:colId xmlns:a16="http://schemas.microsoft.com/office/drawing/2014/main" val="588462918"/>
                    </a:ext>
                  </a:extLst>
                </a:gridCol>
                <a:gridCol w="1504616">
                  <a:extLst>
                    <a:ext uri="{9D8B030D-6E8A-4147-A177-3AD203B41FA5}">
                      <a16:colId xmlns:a16="http://schemas.microsoft.com/office/drawing/2014/main" val="1942549597"/>
                    </a:ext>
                  </a:extLst>
                </a:gridCol>
                <a:gridCol w="1504616">
                  <a:extLst>
                    <a:ext uri="{9D8B030D-6E8A-4147-A177-3AD203B41FA5}">
                      <a16:colId xmlns:a16="http://schemas.microsoft.com/office/drawing/2014/main" val="2282387260"/>
                    </a:ext>
                  </a:extLst>
                </a:gridCol>
                <a:gridCol w="1504616">
                  <a:extLst>
                    <a:ext uri="{9D8B030D-6E8A-4147-A177-3AD203B41FA5}">
                      <a16:colId xmlns:a16="http://schemas.microsoft.com/office/drawing/2014/main" val="516760541"/>
                    </a:ext>
                  </a:extLst>
                </a:gridCol>
                <a:gridCol w="1504616">
                  <a:extLst>
                    <a:ext uri="{9D8B030D-6E8A-4147-A177-3AD203B41FA5}">
                      <a16:colId xmlns:a16="http://schemas.microsoft.com/office/drawing/2014/main" val="3262021468"/>
                    </a:ext>
                  </a:extLst>
                </a:gridCol>
                <a:gridCol w="1504616">
                  <a:extLst>
                    <a:ext uri="{9D8B030D-6E8A-4147-A177-3AD203B41FA5}">
                      <a16:colId xmlns:a16="http://schemas.microsoft.com/office/drawing/2014/main" val="3372745395"/>
                    </a:ext>
                  </a:extLst>
                </a:gridCol>
              </a:tblGrid>
              <a:tr h="281773">
                <a:tc>
                  <a:txBody>
                    <a:bodyPr/>
                    <a:lstStyle/>
                    <a:p>
                      <a:r>
                        <a:rPr lang="es-MX" dirty="0"/>
                        <a:t>Sensiblizar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Encuentro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Comprender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Transformar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Revincular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Renovar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885262"/>
                  </a:ext>
                </a:extLst>
              </a:tr>
              <a:tr h="325087">
                <a:tc>
                  <a:txBody>
                    <a:bodyPr/>
                    <a:lstStyle/>
                    <a:p>
                      <a:r>
                        <a:rPr lang="es-MX" dirty="0"/>
                        <a:t>Esperanza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Verdad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Empatía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Justicia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/>
                        <a:t>Reconciliación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Cuidado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60748"/>
                  </a:ext>
                </a:extLst>
              </a:tr>
              <a:tr h="2437832">
                <a:tc>
                  <a:txBody>
                    <a:bodyPr/>
                    <a:lstStyle/>
                    <a:p>
                      <a:r>
                        <a:rPr lang="es-MX" dirty="0"/>
                        <a:t>Jesús ubica las necesidades de la comunidad: pobres, enfermos y acusados de pecadores.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Jesús genera encuentros que sanan: se acerca, mira, toca, expulsa, todo para gloria de Dios.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Jesús dice: Tu fe te ha salvado y ahora ve…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El cambio se da cuando salen de sí mismos y resignifican su dolor.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Jesús aparece en comunidad y entrega una misión común.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Asunción del compromiso: unidad de la comunidad.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659320"/>
                  </a:ext>
                </a:extLst>
              </a:tr>
              <a:tr h="1792700">
                <a:tc>
                  <a:txBody>
                    <a:bodyPr/>
                    <a:lstStyle/>
                    <a:p>
                      <a:r>
                        <a:rPr lang="es-MX" dirty="0"/>
                        <a:t>Discurso del monte: Lc 6, 17-23; Mt 5, 1-12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Paralítico: </a:t>
                      </a:r>
                    </a:p>
                    <a:p>
                      <a:r>
                        <a:rPr lang="es-MX" dirty="0"/>
                        <a:t>Mc 2, 1-12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Paralítico:   Mc 2, 11-12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Seguimiento:Mc 8, 34-38</a:t>
                      </a:r>
                    </a:p>
                    <a:p>
                      <a:endParaRPr lang="es-MX" dirty="0"/>
                    </a:p>
                    <a:p>
                      <a:r>
                        <a:rPr lang="es-MX" dirty="0"/>
                        <a:t>Emaús:</a:t>
                      </a:r>
                    </a:p>
                    <a:p>
                      <a:r>
                        <a:rPr lang="es-MX" dirty="0"/>
                        <a:t>Lc 24, 30-35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Envío: </a:t>
                      </a:r>
                    </a:p>
                    <a:p>
                      <a:r>
                        <a:rPr lang="es-MX" dirty="0"/>
                        <a:t>Mc 16, 15-18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Un solo corazón: </a:t>
                      </a:r>
                    </a:p>
                    <a:p>
                      <a:r>
                        <a:rPr lang="es-MX" dirty="0"/>
                        <a:t>Hch 2, 42-47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2000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04632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D8F1113-2E3C-46E3-B54F-B7F421EEF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65DDECC-A11E-434E-87B2-8997CD383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47255" y="-59376"/>
            <a:ext cx="9386886" cy="6923798"/>
            <a:chOff x="-329674" y="-51881"/>
            <a:chExt cx="12515851" cy="6923798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B54A4D14-513F-4121-92D3-5CCB468962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6C3411F1-AD17-499D-AFEF-2F300F6DF0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60BF2CBE-B1E9-4C42-89DC-C35E4E6516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72C95A87-DCDB-41C4-B774-744B3ECBE8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BCB97515-32FF-43A6-A51C-B140193ABB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9C6379D3-7045-4B76-9409-6D23D753D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7C324CDD-B30F-47DD-8627-E2171D5E83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61B1C1DE-4201-4989-BE65-41ADC24725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0A9092BE-A36C-4833-8E71-2850F4AF7C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806398CC-D327-4E06-838C-31119BD56F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1E3F0C5B-76A9-4A8F-A1CB-35C0DE83A8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70A741CC-E736-448A-A94E-5C8BB9711D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202722D1-549B-407E-BF75-2A1E8DB5BA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5CA8D742-18BD-41B5-9C00-FCFFAED257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8BF81081-4C33-488E-A37E-B95567D0BF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462F0DE0-CEBA-420B-8032-FB60893B8E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1">
              <a:extLst>
                <a:ext uri="{FF2B5EF4-FFF2-40B4-BE49-F238E27FC236}">
                  <a16:creationId xmlns:a16="http://schemas.microsoft.com/office/drawing/2014/main" id="{79C8D19E-E3D6-45A6-BCA2-5918A37D7A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2">
              <a:extLst>
                <a:ext uri="{FF2B5EF4-FFF2-40B4-BE49-F238E27FC236}">
                  <a16:creationId xmlns:a16="http://schemas.microsoft.com/office/drawing/2014/main" id="{43280283-E04A-43CA-BFA1-F285486A2F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3">
              <a:extLst>
                <a:ext uri="{FF2B5EF4-FFF2-40B4-BE49-F238E27FC236}">
                  <a16:creationId xmlns:a16="http://schemas.microsoft.com/office/drawing/2014/main" id="{38328CB6-0FC5-4AEA-BC7E-489267CB6F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Título 3">
            <a:extLst>
              <a:ext uri="{FF2B5EF4-FFF2-40B4-BE49-F238E27FC236}">
                <a16:creationId xmlns:a16="http://schemas.microsoft.com/office/drawing/2014/main" id="{8102AA3C-670F-0562-E825-784150C26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844" y="4614902"/>
            <a:ext cx="6061470" cy="94395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5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3</a:t>
            </a:r>
            <a:r>
              <a:rPr lang="en-US" sz="35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 LA PAZ</a:t>
            </a:r>
          </a:p>
        </p:txBody>
      </p:sp>
      <p:sp>
        <p:nvSpPr>
          <p:cNvPr id="34" name="Isosceles Triangle 39">
            <a:extLst>
              <a:ext uri="{FF2B5EF4-FFF2-40B4-BE49-F238E27FC236}">
                <a16:creationId xmlns:a16="http://schemas.microsoft.com/office/drawing/2014/main" id="{4F37E7FB-7372-47E3-914E-7CF7E94B1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419288" y="4386808"/>
            <a:ext cx="305424" cy="351063"/>
          </a:xfrm>
          <a:prstGeom prst="triangle">
            <a:avLst/>
          </a:prstGeom>
          <a:solidFill>
            <a:srgbClr val="1C1C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6E168E2-3256-43A5-9298-9E5A6AE8F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9635" y="954593"/>
            <a:ext cx="4564729" cy="3432215"/>
          </a:xfrm>
          <a:prstGeom prst="rect">
            <a:avLst/>
          </a:prstGeom>
          <a:solidFill>
            <a:schemeClr val="bg1"/>
          </a:solidFill>
          <a:ln w="19050">
            <a:solidFill>
              <a:srgbClr val="1C1CBD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n 5" descr="Imagen que contiene dispositivo&#10;&#10;Descripción generada automáticamente">
            <a:extLst>
              <a:ext uri="{FF2B5EF4-FFF2-40B4-BE49-F238E27FC236}">
                <a16:creationId xmlns:a16="http://schemas.microsoft.com/office/drawing/2014/main" id="{40833D02-7635-3C09-C931-90B1AF220EF9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85" t="5128" r="40661" b="5990"/>
          <a:stretch/>
        </p:blipFill>
        <p:spPr bwMode="auto">
          <a:xfrm>
            <a:off x="2570245" y="1120792"/>
            <a:ext cx="4003510" cy="3099816"/>
          </a:xfrm>
          <a:prstGeom prst="rect">
            <a:avLst/>
          </a:prstGeom>
          <a:ln w="12700">
            <a:noFill/>
          </a:ln>
          <a:extLst>
            <a:ext uri="{53640926-AAD7-44d8-BBD7-CCE9431645EC}">
              <a14:shadowObscured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lc="http://schemas.openxmlformats.org/drawingml/2006/lockedCanvas"/>
            </a:ext>
          </a:extLst>
        </p:spPr>
      </p:pic>
    </p:spTree>
    <p:extLst>
      <p:ext uri="{BB962C8B-B14F-4D97-AF65-F5344CB8AC3E}">
        <p14:creationId xmlns:p14="http://schemas.microsoft.com/office/powerpoint/2010/main" val="20712950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54A3646-77FE-4862-96CE-45260829B1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F6FA249-9C10-48B9-9F72-1F333D8A9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3134" y="0"/>
            <a:ext cx="9438087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036894FA-6F9A-4863-AEC5-B734F4226C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B103C0B-E1BF-4BF0-9605-7426160F9E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796B9AB-146B-42B0-B1F4-7EF69C521A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0B8CEE20-F67A-4CFC-88F1-4C942EB62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6B823E68-E880-4A79-82AD-6088E1DEAD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C90FFE78-151B-4C6F-893F-6832706022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3A2B9B53-0432-42A0-ACC1-23CCDB1183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142954D5-E17A-4C4B-B575-9D2BE72C64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2317E4B1-5573-4066-895C-2FB759804A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EBA723B4-613D-41FA-93E8-94173C930F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D2693AEC-A60D-40B1-87B3-1EF30A56D4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0EFB57B1-129C-4CA5-9513-29226043B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C89A1FD-35E1-4574-A439-61C20F457D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4D55D1DF-59D8-4B47-87C4-FB3A82689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F99FF32E-3548-4B4D-894E-B3A06C12A7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5005D0D4-EFA9-4355-BA9B-A7B46F9412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bg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6350B02F-5937-44B9-83F4-9C970BE963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F21A245F-C10F-495E-BD0E-CE576C7F0D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6F524856-7B56-403B-B504-044710FD54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4E6D29BC-894B-4228-9F3F-92037EA396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E03B2DC6-DF02-45CB-AC7C-6EBBD359C3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700D0C16-8549-4373-8B7C-3555082CEA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2748" y="0"/>
            <a:ext cx="7701252" cy="68692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DFE7636-5433-FC28-AB12-2C305F089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0270" y="841248"/>
            <a:ext cx="4670298" cy="1234440"/>
          </a:xfrm>
        </p:spPr>
        <p:txBody>
          <a:bodyPr anchor="t">
            <a:normAutofit/>
          </a:bodyPr>
          <a:lstStyle/>
          <a:p>
            <a:r>
              <a:rPr lang="es-MX" sz="3500" dirty="0">
                <a:solidFill>
                  <a:schemeClr val="accent1"/>
                </a:solidFill>
              </a:rPr>
              <a:t>¿Cómo tener territorios de paz?</a:t>
            </a:r>
          </a:p>
        </p:txBody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C7341777-0F86-4E1E-A07F-2076F00D04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310831" y="987224"/>
            <a:ext cx="300774" cy="194466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098941-BA03-5613-7C38-367BB33C6C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0270" y="2249424"/>
            <a:ext cx="4670298" cy="3803904"/>
          </a:xfrm>
        </p:spPr>
        <p:txBody>
          <a:bodyPr>
            <a:normAutofit/>
          </a:bodyPr>
          <a:lstStyle/>
          <a:p>
            <a:r>
              <a:rPr lang="es-MX" sz="1900"/>
              <a:t>Cuarta investigación: 2022</a:t>
            </a:r>
          </a:p>
          <a:p>
            <a:r>
              <a:rPr lang="es-MX" sz="1900"/>
              <a:t>PRTS = ¿Disminución de delitos?</a:t>
            </a:r>
          </a:p>
          <a:p>
            <a:r>
              <a:rPr lang="es-MX" sz="1900"/>
              <a:t>Actor clave: policía municipal y organización comunitaria. </a:t>
            </a:r>
          </a:p>
          <a:p>
            <a:r>
              <a:rPr lang="es-MX" sz="1900"/>
              <a:t>Identificar municipios que han sostenidos bajos índices delictivos. </a:t>
            </a:r>
          </a:p>
          <a:p>
            <a:r>
              <a:rPr lang="es-MX" sz="1900"/>
              <a:t>Encuesta telefónica. </a:t>
            </a:r>
          </a:p>
          <a:p>
            <a:r>
              <a:rPr lang="es-MX" sz="1900"/>
              <a:t>Recuperación de la buena práctica de 12 municipios. </a:t>
            </a:r>
          </a:p>
          <a:p>
            <a:r>
              <a:rPr lang="es-MX" sz="1900"/>
              <a:t>Selección de los 8 casos emblemáticos. </a:t>
            </a:r>
          </a:p>
          <a:p>
            <a:endParaRPr lang="es-MX" sz="1900"/>
          </a:p>
        </p:txBody>
      </p:sp>
    </p:spTree>
    <p:extLst>
      <p:ext uri="{BB962C8B-B14F-4D97-AF65-F5344CB8AC3E}">
        <p14:creationId xmlns:p14="http://schemas.microsoft.com/office/powerpoint/2010/main" val="34412454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636394-6C07-6246-B807-6143E2BB2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8 Casos seleccionados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EE0FB1F-B3EE-E97D-002B-146D66C03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5331" y="1947333"/>
            <a:ext cx="2707217" cy="4229630"/>
          </a:xfrm>
        </p:spPr>
        <p:txBody>
          <a:bodyPr>
            <a:normAutofit fontScale="92500"/>
          </a:bodyPr>
          <a:lstStyle/>
          <a:p>
            <a:r>
              <a:rPr lang="es-MX" dirty="0"/>
              <a:t>San Pedro, N.L.</a:t>
            </a:r>
          </a:p>
          <a:p>
            <a:r>
              <a:rPr lang="es-MX" dirty="0"/>
              <a:t>Escobedo, N.L.</a:t>
            </a:r>
          </a:p>
          <a:p>
            <a:r>
              <a:rPr lang="es-MX" dirty="0"/>
              <a:t>San Nicolás, N.L.</a:t>
            </a:r>
          </a:p>
          <a:p>
            <a:r>
              <a:rPr lang="es-MX" dirty="0"/>
              <a:t>Saltillo, Coah.</a:t>
            </a:r>
          </a:p>
          <a:p>
            <a:r>
              <a:rPr lang="es-MX" dirty="0"/>
              <a:t>Chihuahua, Ch.</a:t>
            </a:r>
          </a:p>
          <a:p>
            <a:r>
              <a:rPr lang="es-MX" dirty="0"/>
              <a:t>Cherán, Mich.</a:t>
            </a:r>
          </a:p>
          <a:p>
            <a:r>
              <a:rPr lang="es-MX" dirty="0"/>
              <a:t>Tancítaro, Mich. </a:t>
            </a:r>
          </a:p>
          <a:p>
            <a:r>
              <a:rPr lang="es-MX" dirty="0"/>
              <a:t>Neza, Edo. De Méx.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CBE4A73-9E1E-EE97-EA9B-8252AC43BF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321" r="18571"/>
          <a:stretch/>
        </p:blipFill>
        <p:spPr>
          <a:xfrm>
            <a:off x="35496" y="1813531"/>
            <a:ext cx="5975837" cy="4995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7480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2997BF-BBE7-3426-DEDE-F88A6501B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210601"/>
            <a:ext cx="7886700" cy="1325563"/>
          </a:xfrm>
        </p:spPr>
        <p:txBody>
          <a:bodyPr/>
          <a:lstStyle/>
          <a:p>
            <a:pPr algn="ctr"/>
            <a:r>
              <a:rPr lang="es-MX" dirty="0"/>
              <a:t>Se indentificaron 18 factores</a:t>
            </a:r>
          </a:p>
        </p:txBody>
      </p:sp>
      <p:graphicFrame>
        <p:nvGraphicFramePr>
          <p:cNvPr id="7" name="Marcador de contenido 6">
            <a:extLst>
              <a:ext uri="{FF2B5EF4-FFF2-40B4-BE49-F238E27FC236}">
                <a16:creationId xmlns:a16="http://schemas.microsoft.com/office/drawing/2014/main" id="{77B54FA2-6FBA-8B85-8B46-5D5A7FC2551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7732" y="829737"/>
          <a:ext cx="9008533" cy="59802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1468">
                  <a:extLst>
                    <a:ext uri="{9D8B030D-6E8A-4147-A177-3AD203B41FA5}">
                      <a16:colId xmlns:a16="http://schemas.microsoft.com/office/drawing/2014/main" val="1889536060"/>
                    </a:ext>
                  </a:extLst>
                </a:gridCol>
                <a:gridCol w="7857065">
                  <a:extLst>
                    <a:ext uri="{9D8B030D-6E8A-4147-A177-3AD203B41FA5}">
                      <a16:colId xmlns:a16="http://schemas.microsoft.com/office/drawing/2014/main" val="759890441"/>
                    </a:ext>
                  </a:extLst>
                </a:gridCol>
              </a:tblGrid>
              <a:tr h="2672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" sz="1700" dirty="0">
                          <a:effectLst/>
                        </a:rPr>
                        <a:t>Dinamismo</a:t>
                      </a:r>
                      <a:endParaRPr lang="es-MX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71" marR="508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" sz="1700" dirty="0">
                          <a:effectLst/>
                        </a:rPr>
                        <a:t>Dimensión</a:t>
                      </a:r>
                      <a:endParaRPr lang="es-MX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71" marR="50871" marT="0" marB="0"/>
                </a:tc>
                <a:extLst>
                  <a:ext uri="{0D108BD9-81ED-4DB2-BD59-A6C34878D82A}">
                    <a16:rowId xmlns:a16="http://schemas.microsoft.com/office/drawing/2014/main" val="1783224472"/>
                  </a:ext>
                </a:extLst>
              </a:tr>
              <a:tr h="206929">
                <a:tc row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" sz="1700" dirty="0">
                          <a:effectLst/>
                        </a:rPr>
                        <a:t> </a:t>
                      </a:r>
                      <a:endParaRPr lang="es-MX" sz="17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" sz="1700" dirty="0">
                          <a:effectLst/>
                        </a:rPr>
                        <a:t>Vínculos</a:t>
                      </a:r>
                      <a:endParaRPr lang="es-MX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71" marR="50871" marT="0" marB="0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+mj-lt"/>
                        <a:buNone/>
                      </a:pPr>
                      <a:r>
                        <a:rPr lang="es-MX" sz="1700" dirty="0">
                          <a:effectLst/>
                        </a:rPr>
                        <a:t>1. Espacios de encuentro entre policías y ciudadanía que disponen a la colaboración. </a:t>
                      </a:r>
                      <a:endParaRPr lang="es-MX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71" marR="50871" marT="0" marB="0"/>
                </a:tc>
                <a:extLst>
                  <a:ext uri="{0D108BD9-81ED-4DB2-BD59-A6C34878D82A}">
                    <a16:rowId xmlns:a16="http://schemas.microsoft.com/office/drawing/2014/main" val="3458967542"/>
                  </a:ext>
                </a:extLst>
              </a:tr>
              <a:tr h="6468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+mj-lt"/>
                        <a:buNone/>
                      </a:pPr>
                      <a:r>
                        <a:rPr lang="es-MX" sz="1700" dirty="0">
                          <a:effectLst/>
                        </a:rPr>
                        <a:t>2. Capacidad para atender problemas y generar confianza.</a:t>
                      </a:r>
                      <a:endParaRPr lang="es-MX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71" marR="50871" marT="0" marB="0"/>
                </a:tc>
                <a:extLst>
                  <a:ext uri="{0D108BD9-81ED-4DB2-BD59-A6C34878D82A}">
                    <a16:rowId xmlns:a16="http://schemas.microsoft.com/office/drawing/2014/main" val="3164305808"/>
                  </a:ext>
                </a:extLst>
              </a:tr>
              <a:tr h="246823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+mj-lt"/>
                        <a:buNone/>
                      </a:pPr>
                      <a:r>
                        <a:rPr lang="es-MX" sz="1700" dirty="0">
                          <a:effectLst/>
                        </a:rPr>
                        <a:t>3. Conocimiento y familiarización con los jóvenes. </a:t>
                      </a:r>
                      <a:endParaRPr lang="es-MX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71" marR="50871" marT="0" marB="0"/>
                </a:tc>
                <a:extLst>
                  <a:ext uri="{0D108BD9-81ED-4DB2-BD59-A6C34878D82A}">
                    <a16:rowId xmlns:a16="http://schemas.microsoft.com/office/drawing/2014/main" val="3504064230"/>
                  </a:ext>
                </a:extLst>
              </a:tr>
              <a:tr h="493647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+mj-lt"/>
                        <a:buNone/>
                      </a:pPr>
                      <a:r>
                        <a:rPr lang="es-MX" sz="1700" dirty="0">
                          <a:effectLst/>
                        </a:rPr>
                        <a:t>4. Habilidades de colaboración con otras instancias de gobierno, empresarios, escuelas, organizaciones civiles, iglesias, etc.</a:t>
                      </a:r>
                      <a:endParaRPr lang="es-MX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71" marR="50871" marT="0" marB="0"/>
                </a:tc>
                <a:extLst>
                  <a:ext uri="{0D108BD9-81ED-4DB2-BD59-A6C34878D82A}">
                    <a16:rowId xmlns:a16="http://schemas.microsoft.com/office/drawing/2014/main" val="583831390"/>
                  </a:ext>
                </a:extLst>
              </a:tr>
              <a:tr h="28645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+mj-lt"/>
                        <a:buNone/>
                      </a:pPr>
                      <a:r>
                        <a:rPr lang="es-MX" sz="1700" dirty="0">
                          <a:effectLst/>
                        </a:rPr>
                        <a:t>5. Instancias para la rendición de cuentas de la policía manera interinstitucional.</a:t>
                      </a:r>
                      <a:endParaRPr lang="es-MX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71" marR="50871" marT="0" marB="0"/>
                </a:tc>
                <a:extLst>
                  <a:ext uri="{0D108BD9-81ED-4DB2-BD59-A6C34878D82A}">
                    <a16:rowId xmlns:a16="http://schemas.microsoft.com/office/drawing/2014/main" val="2034011089"/>
                  </a:ext>
                </a:extLst>
              </a:tr>
              <a:tr h="191205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+mj-lt"/>
                        <a:buNone/>
                      </a:pPr>
                      <a:r>
                        <a:rPr lang="es-MX" sz="1700" dirty="0">
                          <a:effectLst/>
                        </a:rPr>
                        <a:t>6. Mecanismos para la transparencia y rendición de cuentas de manera territorial.</a:t>
                      </a:r>
                      <a:endParaRPr lang="es-MX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71" marR="50871" marT="0" marB="0"/>
                </a:tc>
                <a:extLst>
                  <a:ext uri="{0D108BD9-81ED-4DB2-BD59-A6C34878D82A}">
                    <a16:rowId xmlns:a16="http://schemas.microsoft.com/office/drawing/2014/main" val="314698767"/>
                  </a:ext>
                </a:extLst>
              </a:tr>
              <a:tr h="246823">
                <a:tc row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" sz="1700" dirty="0">
                          <a:effectLst/>
                        </a:rPr>
                        <a:t> </a:t>
                      </a:r>
                      <a:endParaRPr lang="es-MX" sz="17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" sz="1700" dirty="0">
                          <a:effectLst/>
                        </a:rPr>
                        <a:t>Identidad</a:t>
                      </a:r>
                      <a:endParaRPr lang="es-MX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71" marR="50871" marT="0" marB="0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+mj-lt"/>
                        <a:buNone/>
                      </a:pPr>
                      <a:r>
                        <a:rPr lang="es-MX" sz="1700" dirty="0">
                          <a:effectLst/>
                        </a:rPr>
                        <a:t>7. Experiencias que remiten a una ética de servicio. </a:t>
                      </a:r>
                      <a:endParaRPr lang="es-MX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71" marR="50871" marT="0" marB="0"/>
                </a:tc>
                <a:extLst>
                  <a:ext uri="{0D108BD9-81ED-4DB2-BD59-A6C34878D82A}">
                    <a16:rowId xmlns:a16="http://schemas.microsoft.com/office/drawing/2014/main" val="1829588449"/>
                  </a:ext>
                </a:extLst>
              </a:tr>
              <a:tr h="73076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+mj-lt"/>
                        <a:buNone/>
                      </a:pPr>
                      <a:r>
                        <a:rPr lang="es-MX" sz="1700" dirty="0">
                          <a:effectLst/>
                        </a:rPr>
                        <a:t>8. Conocimiento de la zona y comprensión de las causas de la violencia.</a:t>
                      </a:r>
                      <a:endParaRPr lang="es-MX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71" marR="50871" marT="0" marB="0"/>
                </a:tc>
                <a:extLst>
                  <a:ext uri="{0D108BD9-81ED-4DB2-BD59-A6C34878D82A}">
                    <a16:rowId xmlns:a16="http://schemas.microsoft.com/office/drawing/2014/main" val="2884617733"/>
                  </a:ext>
                </a:extLst>
              </a:tr>
              <a:tr h="246823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+mj-lt"/>
                        <a:buNone/>
                      </a:pPr>
                      <a:r>
                        <a:rPr lang="es-MX" sz="1700" dirty="0">
                          <a:effectLst/>
                        </a:rPr>
                        <a:t>9. Satisfacción de pertenecer a la corporación.</a:t>
                      </a:r>
                      <a:endParaRPr lang="es-MX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71" marR="50871" marT="0" marB="0"/>
                </a:tc>
                <a:extLst>
                  <a:ext uri="{0D108BD9-81ED-4DB2-BD59-A6C34878D82A}">
                    <a16:rowId xmlns:a16="http://schemas.microsoft.com/office/drawing/2014/main" val="1852055241"/>
                  </a:ext>
                </a:extLst>
              </a:tr>
              <a:tr h="246823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+mj-lt"/>
                        <a:buNone/>
                      </a:pPr>
                      <a:r>
                        <a:rPr lang="es-MX" sz="1700" dirty="0">
                          <a:effectLst/>
                        </a:rPr>
                        <a:t>10. Una cultura de deliberación participativa. </a:t>
                      </a:r>
                      <a:endParaRPr lang="es-MX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71" marR="50871" marT="0" marB="0"/>
                </a:tc>
                <a:extLst>
                  <a:ext uri="{0D108BD9-81ED-4DB2-BD59-A6C34878D82A}">
                    <a16:rowId xmlns:a16="http://schemas.microsoft.com/office/drawing/2014/main" val="78866984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+mj-lt"/>
                        <a:buNone/>
                      </a:pPr>
                      <a:r>
                        <a:rPr lang="es-MX" sz="1700" dirty="0">
                          <a:effectLst/>
                        </a:rPr>
                        <a:t>11. Formación en derechos humanos y perspectiva de género.</a:t>
                      </a:r>
                      <a:endParaRPr lang="es-MX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71" marR="50871" marT="0" marB="0"/>
                </a:tc>
                <a:extLst>
                  <a:ext uri="{0D108BD9-81ED-4DB2-BD59-A6C34878D82A}">
                    <a16:rowId xmlns:a16="http://schemas.microsoft.com/office/drawing/2014/main" val="3715439457"/>
                  </a:ext>
                </a:extLst>
              </a:tr>
              <a:tr h="246823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+mj-lt"/>
                        <a:buNone/>
                      </a:pPr>
                      <a:r>
                        <a:rPr lang="es-MX" sz="1700" dirty="0">
                          <a:effectLst/>
                        </a:rPr>
                        <a:t>12. Liderazgos que favorecen un enfoque comunitario.</a:t>
                      </a:r>
                      <a:endParaRPr lang="es-MX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71" marR="50871" marT="0" marB="0"/>
                </a:tc>
                <a:extLst>
                  <a:ext uri="{0D108BD9-81ED-4DB2-BD59-A6C34878D82A}">
                    <a16:rowId xmlns:a16="http://schemas.microsoft.com/office/drawing/2014/main" val="2768523119"/>
                  </a:ext>
                </a:extLst>
              </a:tr>
              <a:tr h="0">
                <a:tc row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" sz="1700" dirty="0">
                          <a:effectLst/>
                        </a:rPr>
                        <a:t>Acuerdos</a:t>
                      </a:r>
                      <a:endParaRPr lang="es-MX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71" marR="50871" marT="0" marB="0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+mj-lt"/>
                        <a:buNone/>
                      </a:pPr>
                      <a:r>
                        <a:rPr lang="es-MX" sz="1700" dirty="0">
                          <a:effectLst/>
                        </a:rPr>
                        <a:t>13. Promoción de la organización comunitaria para realizar tareas de prevención del delito.</a:t>
                      </a:r>
                      <a:endParaRPr lang="es-MX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71" marR="50871" marT="0" marB="0"/>
                </a:tc>
                <a:extLst>
                  <a:ext uri="{0D108BD9-81ED-4DB2-BD59-A6C34878D82A}">
                    <a16:rowId xmlns:a16="http://schemas.microsoft.com/office/drawing/2014/main" val="15046849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+mj-lt"/>
                        <a:buNone/>
                      </a:pPr>
                      <a:r>
                        <a:rPr lang="es-MX" sz="1700" dirty="0">
                          <a:effectLst/>
                        </a:rPr>
                        <a:t>14 .Participación de la ciudadanía en la construcción de criterios y/o selección del personal.</a:t>
                      </a:r>
                      <a:endParaRPr lang="es-MX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71" marR="50871" marT="0" marB="0"/>
                </a:tc>
                <a:extLst>
                  <a:ext uri="{0D108BD9-81ED-4DB2-BD59-A6C34878D82A}">
                    <a16:rowId xmlns:a16="http://schemas.microsoft.com/office/drawing/2014/main" val="379436678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+mj-lt"/>
                        <a:buNone/>
                      </a:pPr>
                      <a:r>
                        <a:rPr lang="es-MX" sz="1700" dirty="0">
                          <a:effectLst/>
                        </a:rPr>
                        <a:t>15. Instancias de análisis, planeación y evaluación externa de estrategias de seguridad.</a:t>
                      </a:r>
                      <a:endParaRPr lang="es-MX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71" marR="50871" marT="0" marB="0"/>
                </a:tc>
                <a:extLst>
                  <a:ext uri="{0D108BD9-81ED-4DB2-BD59-A6C34878D82A}">
                    <a16:rowId xmlns:a16="http://schemas.microsoft.com/office/drawing/2014/main" val="406590360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+mj-lt"/>
                        <a:buNone/>
                      </a:pPr>
                      <a:r>
                        <a:rPr lang="es-MX" sz="1700" dirty="0">
                          <a:effectLst/>
                        </a:rPr>
                        <a:t>16. Mecanismos para atender conflictos vecinales en colaboración con otras instituciones.</a:t>
                      </a:r>
                      <a:endParaRPr lang="es-MX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71" marR="50871" marT="0" marB="0"/>
                </a:tc>
                <a:extLst>
                  <a:ext uri="{0D108BD9-81ED-4DB2-BD59-A6C34878D82A}">
                    <a16:rowId xmlns:a16="http://schemas.microsoft.com/office/drawing/2014/main" val="337440502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+mj-lt"/>
                        <a:buNone/>
                      </a:pPr>
                      <a:r>
                        <a:rPr lang="es-MX" sz="1700" dirty="0">
                          <a:effectLst/>
                        </a:rPr>
                        <a:t>17. Incorporación de la tecnología para la prevención y la reacción.</a:t>
                      </a:r>
                      <a:endParaRPr lang="es-MX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71" marR="50871" marT="0" marB="0"/>
                </a:tc>
                <a:extLst>
                  <a:ext uri="{0D108BD9-81ED-4DB2-BD59-A6C34878D82A}">
                    <a16:rowId xmlns:a16="http://schemas.microsoft.com/office/drawing/2014/main" val="880392332"/>
                  </a:ext>
                </a:extLst>
              </a:tr>
              <a:tr h="246823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+mj-lt"/>
                        <a:buNone/>
                      </a:pPr>
                      <a:r>
                        <a:rPr lang="es-MX" sz="1700" dirty="0">
                          <a:effectLst/>
                        </a:rPr>
                        <a:t>18. Estrategias de seguridad contextualizadas y flexibles.</a:t>
                      </a:r>
                      <a:endParaRPr lang="es-MX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71" marR="50871" marT="0" marB="0"/>
                </a:tc>
                <a:extLst>
                  <a:ext uri="{0D108BD9-81ED-4DB2-BD59-A6C34878D82A}">
                    <a16:rowId xmlns:a16="http://schemas.microsoft.com/office/drawing/2014/main" val="3478728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22361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5960F3-495D-179D-270B-2E9DDB97E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071" y="914400"/>
            <a:ext cx="1574800" cy="4893733"/>
          </a:xfrm>
        </p:spPr>
        <p:txBody>
          <a:bodyPr vert="vert270"/>
          <a:lstStyle/>
          <a:p>
            <a:pPr algn="ctr"/>
            <a:r>
              <a:rPr lang="es-MX" dirty="0"/>
              <a:t>Factores de cambio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4AF22380-F702-EDF2-1CE9-1A16F4953ABE}"/>
              </a:ext>
            </a:extLst>
          </p:cNvPr>
          <p:cNvGraphicFramePr>
            <a:graphicFrameLocks noGrp="1"/>
          </p:cNvGraphicFramePr>
          <p:nvPr/>
        </p:nvGraphicFramePr>
        <p:xfrm>
          <a:off x="1561697" y="4084626"/>
          <a:ext cx="6845876" cy="1937202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6845876">
                  <a:extLst>
                    <a:ext uri="{9D8B030D-6E8A-4147-A177-3AD203B41FA5}">
                      <a16:colId xmlns:a16="http://schemas.microsoft.com/office/drawing/2014/main" val="2932150893"/>
                    </a:ext>
                  </a:extLst>
                </a:gridCol>
              </a:tblGrid>
              <a:tr h="690570">
                <a:tc>
                  <a:txBody>
                    <a:bodyPr/>
                    <a:lstStyle/>
                    <a:p>
                      <a:pPr algn="ctr"/>
                      <a:r>
                        <a:rPr lang="es-MX" sz="3200" dirty="0"/>
                        <a:t>Visiones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820583"/>
                  </a:ext>
                </a:extLst>
              </a:tr>
              <a:tr h="148831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s-MX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 seguridad implica desarrollar habilidades de colaboración. </a:t>
                      </a:r>
                      <a:endParaRPr lang="es-MX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97701548"/>
                  </a:ext>
                </a:extLst>
              </a:tr>
              <a:tr h="4037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346075" algn="l"/>
                        </a:tabLst>
                      </a:pPr>
                      <a:r>
                        <a:rPr lang="es-MX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 ciudadanía tiene una sabiduría que es necesario reconocer. </a:t>
                      </a:r>
                      <a:endParaRPr lang="es-MX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65065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s-MX" sz="2000" dirty="0">
                          <a:effectLst/>
                        </a:rPr>
                        <a:t>La policía necesita resolver problemas de los vecinos. </a:t>
                      </a:r>
                      <a:endParaRPr lang="es-MX" sz="3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84598420"/>
                  </a:ext>
                </a:extLst>
              </a:tr>
              <a:tr h="128257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s-MX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 ciudadanía tiene una responsabilidad en la seguridad. </a:t>
                      </a:r>
                      <a:endParaRPr lang="es-MX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22887091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3B73142E-4DF3-5541-2F8D-AF4299DE76C3}"/>
              </a:ext>
            </a:extLst>
          </p:cNvPr>
          <p:cNvGraphicFramePr>
            <a:graphicFrameLocks noGrp="1"/>
          </p:cNvGraphicFramePr>
          <p:nvPr/>
        </p:nvGraphicFramePr>
        <p:xfrm>
          <a:off x="1561697" y="831896"/>
          <a:ext cx="3179642" cy="314625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179642">
                  <a:extLst>
                    <a:ext uri="{9D8B030D-6E8A-4147-A177-3AD203B41FA5}">
                      <a16:colId xmlns:a16="http://schemas.microsoft.com/office/drawing/2014/main" val="3683144857"/>
                    </a:ext>
                  </a:extLst>
                </a:gridCol>
              </a:tblGrid>
              <a:tr h="872213">
                <a:tc>
                  <a:txBody>
                    <a:bodyPr/>
                    <a:lstStyle/>
                    <a:p>
                      <a:pPr algn="ctr"/>
                      <a:r>
                        <a:rPr lang="es-MX" sz="3200" dirty="0"/>
                        <a:t>Prácticas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32595"/>
                  </a:ext>
                </a:extLst>
              </a:tr>
              <a:tr h="329925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s-MX" sz="2000" dirty="0">
                          <a:effectLst/>
                        </a:rPr>
                        <a:t>Organización territorial.                        </a:t>
                      </a:r>
                      <a:endParaRPr lang="es-MX" sz="3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78568393"/>
                  </a:ext>
                </a:extLst>
              </a:tr>
              <a:tr h="342397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s-MX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Organización sectorial. </a:t>
                      </a:r>
                      <a:endParaRPr lang="es-MX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29418763"/>
                  </a:ext>
                </a:extLst>
              </a:tr>
              <a:tr h="55492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s-MX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Mecanismos para atender la conflictividad familiar y vecinal. </a:t>
                      </a:r>
                      <a:endParaRPr lang="es-MX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48831163"/>
                  </a:ext>
                </a:extLst>
              </a:tr>
              <a:tr h="403217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s-MX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Uso de tecnología para una mejor seguridad. </a:t>
                      </a:r>
                      <a:endParaRPr lang="es-MX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75859666"/>
                  </a:ext>
                </a:extLst>
              </a:tr>
            </a:tbl>
          </a:graphicData>
        </a:graphic>
      </p:graphicFrame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E29680CE-57BE-6007-4467-EBDE1C6A47C2}"/>
              </a:ext>
            </a:extLst>
          </p:cNvPr>
          <p:cNvGraphicFramePr>
            <a:graphicFrameLocks noGrp="1"/>
          </p:cNvGraphicFramePr>
          <p:nvPr/>
        </p:nvGraphicFramePr>
        <p:xfrm>
          <a:off x="4940474" y="834820"/>
          <a:ext cx="3467099" cy="2557254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3467099">
                  <a:extLst>
                    <a:ext uri="{9D8B030D-6E8A-4147-A177-3AD203B41FA5}">
                      <a16:colId xmlns:a16="http://schemas.microsoft.com/office/drawing/2014/main" val="3629641189"/>
                    </a:ext>
                  </a:extLst>
                </a:gridCol>
              </a:tblGrid>
              <a:tr h="816333">
                <a:tc>
                  <a:txBody>
                    <a:bodyPr/>
                    <a:lstStyle/>
                    <a:p>
                      <a:pPr algn="ctr"/>
                      <a:r>
                        <a:rPr lang="es-MX" sz="3200" dirty="0"/>
                        <a:t>Actitudes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7778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s-MX" sz="2000" dirty="0">
                          <a:effectLst/>
                        </a:rPr>
                        <a:t>Actitud de servicio.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73984914"/>
                  </a:ext>
                </a:extLst>
              </a:tr>
              <a:tr h="83097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s-MX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Disposición a colaborar.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31962750"/>
                  </a:ext>
                </a:extLst>
              </a:tr>
              <a:tr h="35970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s-MX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Diálogo en la diversidad. </a:t>
                      </a:r>
                      <a:endParaRPr lang="es-MX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88611463"/>
                  </a:ext>
                </a:extLst>
              </a:tr>
              <a:tr h="344555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s-MX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Rendición de cuentas. </a:t>
                      </a:r>
                      <a:endParaRPr lang="es-MX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83667262"/>
                  </a:ext>
                </a:extLst>
              </a:tr>
              <a:tr h="413347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s-MX" sz="2000" dirty="0">
                          <a:effectLst/>
                        </a:rPr>
                        <a:t>Compromiso que sostiene.</a:t>
                      </a:r>
                      <a:endParaRPr lang="es-MX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228571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1429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8AED23-2738-4EBA-B5DC-9047046FC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¿En qué ayuda la policia a la RTS?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9CA3983-E9A2-E910-F0BE-6D56F4D8AE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665" y="1520824"/>
            <a:ext cx="8142817" cy="5032375"/>
          </a:xfrm>
        </p:spPr>
        <p:txBody>
          <a:bodyPr>
            <a:normAutofit fontScale="92500" lnSpcReduction="20000"/>
          </a:bodyPr>
          <a:lstStyle/>
          <a:p>
            <a:pPr marL="457200" indent="-457200" algn="just">
              <a:lnSpc>
                <a:spcPct val="107000"/>
              </a:lnSpc>
              <a:spcBef>
                <a:spcPts val="600"/>
              </a:spcBef>
              <a:buAutoNum type="alphaLcParenR"/>
            </a:pP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Recuperar confianza entre pobladores y sus instituciones de seguridad, </a:t>
            </a:r>
          </a:p>
          <a:p>
            <a:pPr marL="457200" indent="-457200" algn="just">
              <a:lnSpc>
                <a:spcPct val="107000"/>
              </a:lnSpc>
              <a:spcBef>
                <a:spcPts val="600"/>
              </a:spcBef>
              <a:buAutoNum type="alphaLcParenR"/>
            </a:pPr>
            <a:r>
              <a:rPr lang="es-ES" sz="2000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Construir redes vecinales en las que los vecinos se apoyen mutuamente</a:t>
            </a:r>
            <a:r>
              <a:rPr lang="es-ES" sz="2000" dirty="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457200" indent="-457200" algn="just">
              <a:lnSpc>
                <a:spcPct val="107000"/>
              </a:lnSpc>
              <a:spcBef>
                <a:spcPts val="600"/>
              </a:spcBef>
              <a:buAutoNum type="alphaLcParenR"/>
            </a:pPr>
            <a:r>
              <a:rPr lang="es-ES" sz="2000" dirty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Participar en procesos de recuperación de espacios públicos</a:t>
            </a:r>
            <a:r>
              <a:rPr lang="es-ES" sz="2000" dirty="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457200" indent="-457200" algn="just">
              <a:lnSpc>
                <a:spcPct val="107000"/>
              </a:lnSpc>
              <a:spcBef>
                <a:spcPts val="600"/>
              </a:spcBef>
              <a:buAutoNum type="alphaLcParenR"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Construir una nueva imagen de lo que se entiende y ve como servicio público</a:t>
            </a:r>
            <a:r>
              <a:rPr lang="es-ES" sz="2000" dirty="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457200" indent="-457200" algn="just">
              <a:lnSpc>
                <a:spcPct val="107000"/>
              </a:lnSpc>
              <a:spcBef>
                <a:spcPts val="600"/>
              </a:spcBef>
              <a:buAutoNum type="alphaLcParenR"/>
            </a:pP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Ayudar a articular espacios interinstitucionales para la atención de seguridad</a:t>
            </a:r>
            <a:r>
              <a:rPr lang="es-ES" sz="2000" dirty="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457200" indent="-457200" algn="just">
              <a:lnSpc>
                <a:spcPct val="107000"/>
              </a:lnSpc>
              <a:spcBef>
                <a:spcPts val="600"/>
              </a:spcBef>
              <a:buAutoNum type="alphaLcParenR"/>
            </a:pPr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Formar y capacitar a los pobladores para identificar problemáticas y alternativas para su atención, </a:t>
            </a:r>
          </a:p>
          <a:p>
            <a:pPr marL="457200" indent="-457200" algn="just">
              <a:lnSpc>
                <a:spcPct val="107000"/>
              </a:lnSpc>
              <a:spcBef>
                <a:spcPts val="600"/>
              </a:spcBef>
              <a:buAutoNum type="alphaLcParenR"/>
            </a:pPr>
            <a:r>
              <a:rPr lang="es-ES" sz="2000" dirty="0">
                <a:solidFill>
                  <a:srgbClr val="7030A0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Apoyar en la atención de la conflictividad vecinal y generar procesos novedosos para que la población aprenda a resolver sus conflictos, y finalmente</a:t>
            </a:r>
            <a:r>
              <a:rPr lang="es-ES" sz="2000" dirty="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457200" indent="-457200" algn="just">
              <a:lnSpc>
                <a:spcPct val="107000"/>
              </a:lnSpc>
              <a:spcBef>
                <a:spcPts val="600"/>
              </a:spcBef>
              <a:buAutoNum type="alphaLcParenR"/>
            </a:pPr>
            <a:r>
              <a:rPr lang="es-ES" sz="2000" dirty="0">
                <a:solidFill>
                  <a:srgbClr val="FF0000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Favorecer una representación de la ciudadanía que les evalúe, retroalimente sus estrategias y haga recomendaciones en general al personal policiaco. </a:t>
            </a:r>
            <a:endParaRPr lang="es-MX" sz="12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0383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E7FFD28-545C-4C88-A2E7-152FB234C9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19113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BCC883A-1562-92A8-4D52-BE5E8C6DC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s-MX" sz="4000">
                <a:solidFill>
                  <a:srgbClr val="FFFFFF"/>
                </a:solidFill>
              </a:rPr>
              <a:t>Síntesis de los hallazgos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63F0EDC-19F1-83C3-74F4-9027F58B39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438400"/>
            <a:ext cx="7886700" cy="3738562"/>
          </a:xfrm>
        </p:spPr>
        <p:txBody>
          <a:bodyPr>
            <a:normAutofit/>
          </a:bodyPr>
          <a:lstStyle/>
          <a:p>
            <a:r>
              <a:rPr lang="es-MX" sz="2300"/>
              <a:t>Estas policías se capacitaron para colaborar con una ciudadanía organizada territorialmente a través de redes vecinales, consejos o mesas de seguridad. </a:t>
            </a:r>
          </a:p>
          <a:p>
            <a:r>
              <a:rPr lang="es-ES" sz="2300"/>
              <a:t>La fuerza por sí misma no sostiene la paz, se necesita crear la institucionalidad local necesaria para atender la conflictividad vecinal y ser lo suficientemente flexible para adaptarse a las nuevas realidades. </a:t>
            </a:r>
          </a:p>
          <a:p>
            <a:r>
              <a:rPr lang="es-MX" sz="2300"/>
              <a:t>Con los 18 factores de cambio se puede construir un sistema de evaluación de la policía municipal con enfoque de seguridad ciudadana.  </a:t>
            </a:r>
          </a:p>
          <a:p>
            <a:endParaRPr lang="es-MX" sz="2300"/>
          </a:p>
        </p:txBody>
      </p:sp>
    </p:spTree>
    <p:extLst>
      <p:ext uri="{BB962C8B-B14F-4D97-AF65-F5344CB8AC3E}">
        <p14:creationId xmlns:p14="http://schemas.microsoft.com/office/powerpoint/2010/main" val="6656294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860832-27F3-4D30-9288-7521D24915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3134" y="0"/>
            <a:ext cx="9438087" cy="6853238"/>
            <a:chOff x="-417513" y="0"/>
            <a:chExt cx="12584114" cy="685323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6DAAD4DA-AA9F-4A4D-AD0B-0FB2286B3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A4F5EC98-FDFD-4158-9C16-CD770B1F2A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26D1C0DA-68C2-40A2-BCCA-D14FB5EF2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1B67FFD7-72F1-4435-9C33-DFFE87F9C8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15CE66C6-629F-44D9-A0BC-D2F4E7AF56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FEAAAFC3-1B1C-4F1C-AC4E-ED0ACA4AEE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E2C81DA9-A0C9-4C54-A2F0-A3EC14F2B8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B7EA41DD-7957-42FB-BD48-E502F81F6C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E33D6F3E-9CCB-4053-B8C1-5260829C80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D533B393-4D8F-4FB8-AA9D-BA218F4435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433765B0-52BC-4442-BC45-8EDFBF5933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B911B231-DD22-4BC7-A325-2B6831481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800DA13B-507D-4901-AF60-F99485FC1B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DAB727E1-099C-4F62-9ED1-46CD895C64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4D1E585E-A63F-42DE-BF5F-B0B390B298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D8FCC810-4482-4E43-9102-2B87386E71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accent1">
                  <a:alpha val="12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EC977192-4383-4D76-8DB3-B93ADD7397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09DCD44A-4779-4898-862E-A220810CA8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F7516DF1-08D6-4FF0-A1A1-95A260F1D4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4">
              <a:extLst>
                <a:ext uri="{FF2B5EF4-FFF2-40B4-BE49-F238E27FC236}">
                  <a16:creationId xmlns:a16="http://schemas.microsoft.com/office/drawing/2014/main" id="{F74092EA-F950-4DF2-8646-60F26E8115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5">
              <a:extLst>
                <a:ext uri="{FF2B5EF4-FFF2-40B4-BE49-F238E27FC236}">
                  <a16:creationId xmlns:a16="http://schemas.microsoft.com/office/drawing/2014/main" id="{09A3177B-1E64-4081-B8C6-3D7C8786D6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F9B35E53-63CF-2EBF-C6AA-9C8812E68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1810" y="630936"/>
            <a:ext cx="5006340" cy="1353312"/>
          </a:xfrm>
        </p:spPr>
        <p:txBody>
          <a:bodyPr anchor="b">
            <a:normAutofit/>
          </a:bodyPr>
          <a:lstStyle/>
          <a:p>
            <a:r>
              <a:rPr lang="es-MX" sz="3500"/>
              <a:t>Retos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D650911-C2EC-E4D9-4768-1ABBBB43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1810" y="2157984"/>
            <a:ext cx="5006340" cy="3895344"/>
          </a:xfrm>
        </p:spPr>
        <p:txBody>
          <a:bodyPr anchor="ctr">
            <a:normAutofit/>
          </a:bodyPr>
          <a:lstStyle/>
          <a:p>
            <a:pPr marL="457200" indent="-457200">
              <a:spcBef>
                <a:spcPts val="600"/>
              </a:spcBef>
              <a:buAutoNum type="alphaLcParenR"/>
            </a:pPr>
            <a:r>
              <a:rPr lang="es-ES" sz="190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Promover una visión de seguridad colaborativa y que emane de lo local pero que se coordine en lo regional.</a:t>
            </a:r>
          </a:p>
          <a:p>
            <a:pPr marL="457200" indent="-457200">
              <a:spcBef>
                <a:spcPts val="600"/>
              </a:spcBef>
              <a:buAutoNum type="alphaLcParenR"/>
            </a:pPr>
            <a:r>
              <a:rPr lang="es-ES" sz="190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los ciudadanos comprendan su papel en la seguridad y se comprometan en ello. </a:t>
            </a:r>
          </a:p>
          <a:p>
            <a:pPr marL="457200" indent="-457200">
              <a:spcBef>
                <a:spcPts val="600"/>
              </a:spcBef>
              <a:buAutoNum type="alphaLcParenR"/>
            </a:pPr>
            <a:r>
              <a:rPr lang="es-ES" sz="190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el gobierno local vea lo importante de capacitar a los policías para la colaboración ciudadana. </a:t>
            </a:r>
          </a:p>
          <a:p>
            <a:pPr marL="457200" indent="-457200">
              <a:spcBef>
                <a:spcPts val="600"/>
              </a:spcBef>
              <a:buAutoNum type="alphaLcParenR"/>
            </a:pPr>
            <a:r>
              <a:rPr lang="es-ES" sz="190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Trabajar en la dignificación policial por medio del reconocimiento y las mejores condiciones de trabajo. </a:t>
            </a:r>
          </a:p>
        </p:txBody>
      </p:sp>
    </p:spTree>
    <p:extLst>
      <p:ext uri="{BB962C8B-B14F-4D97-AF65-F5344CB8AC3E}">
        <p14:creationId xmlns:p14="http://schemas.microsoft.com/office/powerpoint/2010/main" val="21494450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4426AB7-D619-4515-962A-BC83909EC0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E47DF98-723F-4AAC-ABCF-CACBC438F7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2880" y="256540"/>
            <a:ext cx="8778240" cy="6365239"/>
          </a:xfrm>
          <a:prstGeom prst="rect">
            <a:avLst/>
          </a:prstGeom>
          <a:solidFill>
            <a:srgbClr val="FFFFF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A29FC7C-9308-4FDE-8DCA-405668055B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171700" y="5768204"/>
            <a:ext cx="48006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id="{1906F10B-00FF-1046-AFFF-700516822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485" y="4277356"/>
            <a:ext cx="7475220" cy="156032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000" dirty="0" err="1">
                <a:solidFill>
                  <a:schemeClr val="accent1"/>
                </a:solidFill>
              </a:rPr>
              <a:t>Asistente</a:t>
            </a:r>
            <a:r>
              <a:rPr lang="en-US" sz="5000" dirty="0">
                <a:solidFill>
                  <a:schemeClr val="accent1"/>
                </a:solidFill>
              </a:rPr>
              <a:t> Sector Social </a:t>
            </a:r>
          </a:p>
        </p:txBody>
      </p:sp>
      <p:pic>
        <p:nvPicPr>
          <p:cNvPr id="4" name="Marcador de contenido 3" descr="Imagen que contiene dispositivo&#10;&#10;Descripción generada automáticamente">
            <a:extLst>
              <a:ext uri="{FF2B5EF4-FFF2-40B4-BE49-F238E27FC236}">
                <a16:creationId xmlns:a16="http://schemas.microsoft.com/office/drawing/2014/main" id="{9B9A6034-D226-D445-9611-B952947BAC08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86" r="30919"/>
          <a:stretch/>
        </p:blipFill>
        <p:spPr bwMode="auto">
          <a:xfrm>
            <a:off x="182880" y="256540"/>
            <a:ext cx="8778240" cy="3764276"/>
          </a:xfrm>
          <a:prstGeom prst="rect">
            <a:avLst/>
          </a:prstGeom>
          <a:extLst>
            <a:ext uri="{53640926-AAD7-44d8-BBD7-CCE9431645EC}">
              <a14:shadowObscured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lc="http://schemas.openxmlformats.org/drawingml/2006/lockedCanvas"/>
            </a:ext>
          </a:extLst>
        </p:spPr>
      </p:pic>
    </p:spTree>
    <p:extLst>
      <p:ext uri="{BB962C8B-B14F-4D97-AF65-F5344CB8AC3E}">
        <p14:creationId xmlns:p14="http://schemas.microsoft.com/office/powerpoint/2010/main" val="39964456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1064</TotalTime>
  <Words>1583</Words>
  <Application>Microsoft Macintosh PowerPoint</Application>
  <PresentationFormat>Presentación en pantalla (4:3)</PresentationFormat>
  <Paragraphs>268</Paragraphs>
  <Slides>34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43" baseType="lpstr">
      <vt:lpstr>Agency FB</vt:lpstr>
      <vt:lpstr>Aharoni</vt:lpstr>
      <vt:lpstr>Arial</vt:lpstr>
      <vt:lpstr>Calibri</vt:lpstr>
      <vt:lpstr>Calibri Light</vt:lpstr>
      <vt:lpstr>Century Gothic</vt:lpstr>
      <vt:lpstr>Garamond</vt:lpstr>
      <vt:lpstr>Tahoma</vt:lpstr>
      <vt:lpstr>Tema de Office</vt:lpstr>
      <vt:lpstr>Justicia y Reconciliación para la Paz </vt:lpstr>
      <vt:lpstr>Tejer en Cristo Nuevas Relaciones:  De la Fragmentación a la Unidad</vt:lpstr>
      <vt:lpstr>Contenido</vt:lpstr>
      <vt:lpstr>1. LA FRAGMENTACIÓN</vt:lpstr>
      <vt:lpstr>1.1. Violencia: un problema de relaciones</vt:lpstr>
      <vt:lpstr>VIOLENCIA: PUNTA DEL ICEBERG</vt:lpstr>
      <vt:lpstr>Identificación del Conflicto</vt:lpstr>
      <vt:lpstr>1.2. Dinamismos del tejido social </vt:lpstr>
      <vt:lpstr>Primera Investigación: Buenas Prácticas de Seguridad Comunitaria (2014) </vt:lpstr>
      <vt:lpstr>Segunda Investigación: Determinantes del Tejido Social (2016) </vt:lpstr>
      <vt:lpstr>Muestra </vt:lpstr>
      <vt:lpstr>Determinantes del Tejido Social  </vt:lpstr>
      <vt:lpstr> Fragmentación del Tejido Social </vt:lpstr>
      <vt:lpstr>Núcleo de la Fragmentación Social  </vt:lpstr>
      <vt:lpstr>Núcleo de la Reconstrucción </vt:lpstr>
      <vt:lpstr>Reconstrucción del Tejido Social  </vt:lpstr>
      <vt:lpstr>2.3. La violencia se alimenta con los traumas comunitarios</vt:lpstr>
      <vt:lpstr>Vinculación Existenciales</vt:lpstr>
      <vt:lpstr>El trauma: Levina y Frederick</vt:lpstr>
      <vt:lpstr>El trauma: Levina y Frederick</vt:lpstr>
      <vt:lpstr>Desconexión Existencial</vt:lpstr>
      <vt:lpstr>Reconexión</vt:lpstr>
      <vt:lpstr>2. LA UNIDAD</vt:lpstr>
      <vt:lpstr>Pedagogía del Buen Convivir </vt:lpstr>
      <vt:lpstr>Sanando con Jesús</vt:lpstr>
      <vt:lpstr>3. LA PAZ</vt:lpstr>
      <vt:lpstr>¿Cómo tener territorios de paz?</vt:lpstr>
      <vt:lpstr>8 Casos seleccionados</vt:lpstr>
      <vt:lpstr>Se indentificaron 18 factores</vt:lpstr>
      <vt:lpstr>Factores de cambio</vt:lpstr>
      <vt:lpstr>¿En qué ayuda la policia a la RTS?</vt:lpstr>
      <vt:lpstr>Síntesis de los hallazgos</vt:lpstr>
      <vt:lpstr>Retos</vt:lpstr>
      <vt:lpstr>Asistente Sector Social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Reconstrucción del Tejido Social para el Buen Convivir: un enfoque integrador</dc:title>
  <dc:creator>Microsoft Office User</dc:creator>
  <cp:lastModifiedBy>Jorge Atilano</cp:lastModifiedBy>
  <cp:revision>9</cp:revision>
  <dcterms:created xsi:type="dcterms:W3CDTF">2020-08-09T16:52:10Z</dcterms:created>
  <dcterms:modified xsi:type="dcterms:W3CDTF">2022-07-26T04:29:59Z</dcterms:modified>
</cp:coreProperties>
</file>