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4"/>
  </p:handoutMasterIdLst>
  <p:sldIdLst>
    <p:sldId id="256" r:id="rId2"/>
    <p:sldId id="257" r:id="rId3"/>
    <p:sldId id="277" r:id="rId4"/>
    <p:sldId id="278" r:id="rId5"/>
    <p:sldId id="279" r:id="rId6"/>
    <p:sldId id="266" r:id="rId7"/>
    <p:sldId id="261" r:id="rId8"/>
    <p:sldId id="272" r:id="rId9"/>
    <p:sldId id="264" r:id="rId10"/>
    <p:sldId id="262" r:id="rId11"/>
    <p:sldId id="269" r:id="rId12"/>
    <p:sldId id="271" r:id="rId13"/>
    <p:sldId id="263" r:id="rId14"/>
    <p:sldId id="270" r:id="rId15"/>
    <p:sldId id="268" r:id="rId16"/>
    <p:sldId id="265" r:id="rId17"/>
    <p:sldId id="267" r:id="rId18"/>
    <p:sldId id="274" r:id="rId19"/>
    <p:sldId id="276" r:id="rId20"/>
    <p:sldId id="273" r:id="rId21"/>
    <p:sldId id="275" r:id="rId22"/>
    <p:sldId id="280" r:id="rId23"/>
  </p:sldIdLst>
  <p:sldSz cx="9134475" cy="12179300" type="ledger"/>
  <p:notesSz cx="7102475" cy="10234613"/>
  <p:defaultTextStyle>
    <a:defPPr>
      <a:defRPr lang="es-ES"/>
    </a:defPPr>
    <a:lvl1pPr marL="0" algn="l" defTabSz="121768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608841" algn="l" defTabSz="121768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217683" algn="l" defTabSz="121768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826526" algn="l" defTabSz="121768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435368" algn="l" defTabSz="121768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3044209" algn="l" defTabSz="121768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653050" algn="l" defTabSz="121768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261894" algn="l" defTabSz="121768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870735" algn="l" defTabSz="1217683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2178" y="-114"/>
      </p:cViewPr>
      <p:guideLst>
        <p:guide orient="horz" pos="3836"/>
        <p:guide pos="287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4023093" y="0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/>
          <a:lstStyle>
            <a:lvl1pPr algn="r">
              <a:defRPr sz="1300"/>
            </a:lvl1pPr>
          </a:lstStyle>
          <a:p>
            <a:fld id="{76FD96F3-1B99-4CCC-8AA8-115755FA7B8B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4023093" y="9721107"/>
            <a:ext cx="3077739" cy="511731"/>
          </a:xfrm>
          <a:prstGeom prst="rect">
            <a:avLst/>
          </a:prstGeom>
        </p:spPr>
        <p:txBody>
          <a:bodyPr vert="horz" lIns="99066" tIns="49533" rIns="99066" bIns="49533" rtlCol="0" anchor="b"/>
          <a:lstStyle>
            <a:lvl1pPr algn="r">
              <a:defRPr sz="1300"/>
            </a:lvl1pPr>
          </a:lstStyle>
          <a:p>
            <a:fld id="{2213339B-D45B-4602-8865-99E17B1D9A6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086" y="3783481"/>
            <a:ext cx="7764304" cy="261065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0172" y="6901603"/>
            <a:ext cx="6394133" cy="31124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76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65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5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4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3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18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07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1557" y="7826329"/>
            <a:ext cx="7764304" cy="2418944"/>
          </a:xfrm>
        </p:spPr>
        <p:txBody>
          <a:bodyPr anchor="t"/>
          <a:lstStyle>
            <a:lvl1pPr algn="l">
              <a:defRPr sz="5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1557" y="5162110"/>
            <a:ext cx="7764304" cy="2664220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608841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21768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652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43536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304420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65305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26189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87073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42544" y="3789117"/>
            <a:ext cx="3006765" cy="10716095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501550" y="3789117"/>
            <a:ext cx="3006765" cy="10716095"/>
          </a:xfrm>
        </p:spPr>
        <p:txBody>
          <a:bodyPr/>
          <a:lstStyle>
            <a:lvl1pPr>
              <a:defRPr sz="36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6724" y="487737"/>
            <a:ext cx="8221028" cy="2029883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6730" y="2726245"/>
            <a:ext cx="4035981" cy="1136171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608841" indent="0">
              <a:buNone/>
              <a:defRPr sz="2600" b="1"/>
            </a:lvl2pPr>
            <a:lvl3pPr marL="1217683" indent="0">
              <a:buNone/>
              <a:defRPr sz="2300" b="1"/>
            </a:lvl3pPr>
            <a:lvl4pPr marL="1826526" indent="0">
              <a:buNone/>
              <a:defRPr sz="2100" b="1"/>
            </a:lvl4pPr>
            <a:lvl5pPr marL="2435368" indent="0">
              <a:buNone/>
              <a:defRPr sz="2100" b="1"/>
            </a:lvl5pPr>
            <a:lvl6pPr marL="3044209" indent="0">
              <a:buNone/>
              <a:defRPr sz="2100" b="1"/>
            </a:lvl6pPr>
            <a:lvl7pPr marL="3653050" indent="0">
              <a:buNone/>
              <a:defRPr sz="2100" b="1"/>
            </a:lvl7pPr>
            <a:lvl8pPr marL="4261894" indent="0">
              <a:buNone/>
              <a:defRPr sz="2100" b="1"/>
            </a:lvl8pPr>
            <a:lvl9pPr marL="4870735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6730" y="3862419"/>
            <a:ext cx="4035981" cy="7017195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0196" y="2726245"/>
            <a:ext cx="4037560" cy="1136171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608841" indent="0">
              <a:buNone/>
              <a:defRPr sz="2600" b="1"/>
            </a:lvl2pPr>
            <a:lvl3pPr marL="1217683" indent="0">
              <a:buNone/>
              <a:defRPr sz="2300" b="1"/>
            </a:lvl3pPr>
            <a:lvl4pPr marL="1826526" indent="0">
              <a:buNone/>
              <a:defRPr sz="2100" b="1"/>
            </a:lvl4pPr>
            <a:lvl5pPr marL="2435368" indent="0">
              <a:buNone/>
              <a:defRPr sz="2100" b="1"/>
            </a:lvl5pPr>
            <a:lvl6pPr marL="3044209" indent="0">
              <a:buNone/>
              <a:defRPr sz="2100" b="1"/>
            </a:lvl6pPr>
            <a:lvl7pPr marL="3653050" indent="0">
              <a:buNone/>
              <a:defRPr sz="2100" b="1"/>
            </a:lvl7pPr>
            <a:lvl8pPr marL="4261894" indent="0">
              <a:buNone/>
              <a:defRPr sz="2100" b="1"/>
            </a:lvl8pPr>
            <a:lvl9pPr marL="4870735" indent="0">
              <a:buNone/>
              <a:defRPr sz="21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0196" y="3862419"/>
            <a:ext cx="4037560" cy="7017195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6729" y="484919"/>
            <a:ext cx="3005176" cy="2063715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1332" y="484919"/>
            <a:ext cx="5106425" cy="10394696"/>
          </a:xfrm>
        </p:spPr>
        <p:txBody>
          <a:bodyPr/>
          <a:lstStyle>
            <a:lvl1pPr>
              <a:defRPr sz="4100"/>
            </a:lvl1pPr>
            <a:lvl2pPr>
              <a:defRPr sz="36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6729" y="2548634"/>
            <a:ext cx="3005176" cy="8330981"/>
          </a:xfrm>
        </p:spPr>
        <p:txBody>
          <a:bodyPr/>
          <a:lstStyle>
            <a:lvl1pPr marL="0" indent="0">
              <a:buNone/>
              <a:defRPr sz="1800"/>
            </a:lvl1pPr>
            <a:lvl2pPr marL="608841" indent="0">
              <a:buNone/>
              <a:defRPr sz="1600"/>
            </a:lvl2pPr>
            <a:lvl3pPr marL="1217683" indent="0">
              <a:buNone/>
              <a:defRPr sz="1300"/>
            </a:lvl3pPr>
            <a:lvl4pPr marL="1826526" indent="0">
              <a:buNone/>
              <a:defRPr sz="1300"/>
            </a:lvl4pPr>
            <a:lvl5pPr marL="2435368" indent="0">
              <a:buNone/>
              <a:defRPr sz="1300"/>
            </a:lvl5pPr>
            <a:lvl6pPr marL="3044209" indent="0">
              <a:buNone/>
              <a:defRPr sz="1300"/>
            </a:lvl6pPr>
            <a:lvl7pPr marL="3653050" indent="0">
              <a:buNone/>
              <a:defRPr sz="1300"/>
            </a:lvl7pPr>
            <a:lvl8pPr marL="4261894" indent="0">
              <a:buNone/>
              <a:defRPr sz="1300"/>
            </a:lvl8pPr>
            <a:lvl9pPr marL="4870735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0423" y="8525512"/>
            <a:ext cx="5480685" cy="1006485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0423" y="1088243"/>
            <a:ext cx="5480685" cy="7307580"/>
          </a:xfrm>
        </p:spPr>
        <p:txBody>
          <a:bodyPr/>
          <a:lstStyle>
            <a:lvl1pPr marL="0" indent="0">
              <a:buNone/>
              <a:defRPr sz="4100"/>
            </a:lvl1pPr>
            <a:lvl2pPr marL="608841" indent="0">
              <a:buNone/>
              <a:defRPr sz="3600"/>
            </a:lvl2pPr>
            <a:lvl3pPr marL="1217683" indent="0">
              <a:buNone/>
              <a:defRPr sz="3100"/>
            </a:lvl3pPr>
            <a:lvl4pPr marL="1826526" indent="0">
              <a:buNone/>
              <a:defRPr sz="2600"/>
            </a:lvl4pPr>
            <a:lvl5pPr marL="2435368" indent="0">
              <a:buNone/>
              <a:defRPr sz="2600"/>
            </a:lvl5pPr>
            <a:lvl6pPr marL="3044209" indent="0">
              <a:buNone/>
              <a:defRPr sz="2600"/>
            </a:lvl6pPr>
            <a:lvl7pPr marL="3653050" indent="0">
              <a:buNone/>
              <a:defRPr sz="2600"/>
            </a:lvl7pPr>
            <a:lvl8pPr marL="4261894" indent="0">
              <a:buNone/>
              <a:defRPr sz="2600"/>
            </a:lvl8pPr>
            <a:lvl9pPr marL="4870735" indent="0">
              <a:buNone/>
              <a:defRPr sz="26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0423" y="9531998"/>
            <a:ext cx="5480685" cy="1429375"/>
          </a:xfrm>
        </p:spPr>
        <p:txBody>
          <a:bodyPr/>
          <a:lstStyle>
            <a:lvl1pPr marL="0" indent="0">
              <a:buNone/>
              <a:defRPr sz="1800"/>
            </a:lvl1pPr>
            <a:lvl2pPr marL="608841" indent="0">
              <a:buNone/>
              <a:defRPr sz="1600"/>
            </a:lvl2pPr>
            <a:lvl3pPr marL="1217683" indent="0">
              <a:buNone/>
              <a:defRPr sz="1300"/>
            </a:lvl3pPr>
            <a:lvl4pPr marL="1826526" indent="0">
              <a:buNone/>
              <a:defRPr sz="1300"/>
            </a:lvl4pPr>
            <a:lvl5pPr marL="2435368" indent="0">
              <a:buNone/>
              <a:defRPr sz="1300"/>
            </a:lvl5pPr>
            <a:lvl6pPr marL="3044209" indent="0">
              <a:buNone/>
              <a:defRPr sz="1300"/>
            </a:lvl6pPr>
            <a:lvl7pPr marL="3653050" indent="0">
              <a:buNone/>
              <a:defRPr sz="1300"/>
            </a:lvl7pPr>
            <a:lvl8pPr marL="4261894" indent="0">
              <a:buNone/>
              <a:defRPr sz="1300"/>
            </a:lvl8pPr>
            <a:lvl9pPr marL="4870735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4966877" y="651256"/>
            <a:ext cx="1541443" cy="1385395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42549" y="651256"/>
            <a:ext cx="4472087" cy="1385395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6724" y="487737"/>
            <a:ext cx="8221028" cy="2029883"/>
          </a:xfrm>
          <a:prstGeom prst="rect">
            <a:avLst/>
          </a:prstGeom>
        </p:spPr>
        <p:txBody>
          <a:bodyPr vert="horz" lIns="121767" tIns="60884" rIns="121767" bIns="6088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6724" y="2841839"/>
            <a:ext cx="8221028" cy="8037775"/>
          </a:xfrm>
          <a:prstGeom prst="rect">
            <a:avLst/>
          </a:prstGeom>
        </p:spPr>
        <p:txBody>
          <a:bodyPr vert="horz" lIns="121767" tIns="60884" rIns="121767" bIns="6088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6725" y="11288409"/>
            <a:ext cx="2131378" cy="648435"/>
          </a:xfrm>
          <a:prstGeom prst="rect">
            <a:avLst/>
          </a:prstGeom>
        </p:spPr>
        <p:txBody>
          <a:bodyPr vert="horz" lIns="121767" tIns="60884" rIns="121767" bIns="60884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3CC44-63A6-4FBF-94F4-A14D25CB5AC1}" type="datetimeFigureOut">
              <a:rPr lang="es-ES" smtClean="0"/>
              <a:pPr/>
              <a:t>01/10/2026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0946" y="11288409"/>
            <a:ext cx="2892584" cy="648435"/>
          </a:xfrm>
          <a:prstGeom prst="rect">
            <a:avLst/>
          </a:prstGeom>
        </p:spPr>
        <p:txBody>
          <a:bodyPr vert="horz" lIns="121767" tIns="60884" rIns="121767" bIns="60884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46375" y="11288409"/>
            <a:ext cx="2131378" cy="648435"/>
          </a:xfrm>
          <a:prstGeom prst="rect">
            <a:avLst/>
          </a:prstGeom>
        </p:spPr>
        <p:txBody>
          <a:bodyPr vert="horz" lIns="121767" tIns="60884" rIns="121767" bIns="60884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B1127-8EDB-4D08-A6CC-8728DE16F4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17683" rtl="0" eaLnBrk="1" latinLnBrk="0" hangingPunct="1"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631" indent="-456631" algn="l" defTabSz="1217683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89368" indent="-380527" algn="l" defTabSz="1217683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522106" indent="-304421" algn="l" defTabSz="1217683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130947" indent="-304421" algn="l" defTabSz="1217683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739788" indent="-304421" algn="l" defTabSz="1217683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48630" indent="-304421" algn="l" defTabSz="121768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57473" indent="-304421" algn="l" defTabSz="121768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66315" indent="-304421" algn="l" defTabSz="121768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175156" indent="-304421" algn="l" defTabSz="1217683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21768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608841" algn="l" defTabSz="121768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217683" algn="l" defTabSz="121768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826526" algn="l" defTabSz="121768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35368" algn="l" defTabSz="121768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3044209" algn="l" defTabSz="121768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653050" algn="l" defTabSz="121768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261894" algn="l" defTabSz="121768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870735" algn="l" defTabSz="1217683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3" Type="http://schemas.openxmlformats.org/officeDocument/2006/relationships/image" Target="../media/image2.jpeg"/><Relationship Id="rId21" Type="http://schemas.openxmlformats.org/officeDocument/2006/relationships/image" Target="../media/image19.png"/><Relationship Id="rId7" Type="http://schemas.openxmlformats.org/officeDocument/2006/relationships/image" Target="../media/image6.pn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hyperlink" Target="Dimensi&#243;n%20de%20Pastoral%20de%20Pueblos%20Originarios%20y%20Afromexicanos.ppsx" TargetMode="External"/><Relationship Id="rId5" Type="http://schemas.openxmlformats.org/officeDocument/2006/relationships/image" Target="../media/image4.jpeg"/><Relationship Id="rId15" Type="http://schemas.openxmlformats.org/officeDocument/2006/relationships/image" Target="../media/image13.jpeg"/><Relationship Id="rId10" Type="http://schemas.openxmlformats.org/officeDocument/2006/relationships/image" Target="../media/image9.jpeg"/><Relationship Id="rId19" Type="http://schemas.openxmlformats.org/officeDocument/2006/relationships/image" Target="../media/image17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Imagen" descr="lOGO PS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4987" y="4513263"/>
            <a:ext cx="5524500" cy="3152775"/>
          </a:xfrm>
          <a:prstGeom prst="rect">
            <a:avLst/>
          </a:prstGeom>
        </p:spPr>
      </p:pic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54 Conector recto"/>
          <p:cNvCxnSpPr/>
          <p:nvPr/>
        </p:nvCxnSpPr>
        <p:spPr>
          <a:xfrm>
            <a:off x="5183407" y="8971429"/>
            <a:ext cx="324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2" name="51 Conector recto"/>
          <p:cNvCxnSpPr/>
          <p:nvPr/>
        </p:nvCxnSpPr>
        <p:spPr>
          <a:xfrm>
            <a:off x="5183407" y="6480135"/>
            <a:ext cx="396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7" name="56 Conector recto"/>
          <p:cNvCxnSpPr/>
          <p:nvPr/>
        </p:nvCxnSpPr>
        <p:spPr>
          <a:xfrm>
            <a:off x="5215309" y="10699621"/>
            <a:ext cx="360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5" name="64 Rectángulo"/>
          <p:cNvSpPr/>
          <p:nvPr/>
        </p:nvSpPr>
        <p:spPr>
          <a:xfrm>
            <a:off x="534790" y="8609931"/>
            <a:ext cx="2232248" cy="1512168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  <a:p>
            <a:pPr algn="ctr"/>
            <a:endParaRPr lang="es-ES" dirty="0" smtClean="0"/>
          </a:p>
          <a:p>
            <a:pPr algn="ctr"/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TERRITORIAL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6757" y="10482137"/>
            <a:ext cx="4464496" cy="1337123"/>
          </a:xfrm>
        </p:spPr>
        <p:txBody>
          <a:bodyPr>
            <a:normAutofit fontScale="90000"/>
          </a:bodyPr>
          <a:lstStyle/>
          <a:p>
            <a:r>
              <a:rPr lang="es-ES" b="1" dirty="0" smtClean="0">
                <a:ln w="19050">
                  <a:solidFill>
                    <a:sysClr val="windowText" lastClr="000000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¿Quiénes Somos?</a:t>
            </a:r>
            <a:endParaRPr lang="es-ES" b="1" dirty="0">
              <a:ln w="19050">
                <a:solidFill>
                  <a:sysClr val="windowText" lastClr="000000"/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23" name="Picture 15" descr="C:\Users\PC\Downloads\Comisión de Pastoral Social 2026\P. PENITENCIARIA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1334" y="515176"/>
            <a:ext cx="1505829" cy="720000"/>
          </a:xfrm>
          <a:prstGeom prst="rect">
            <a:avLst/>
          </a:prstGeom>
          <a:noFill/>
        </p:spPr>
      </p:pic>
      <p:pic>
        <p:nvPicPr>
          <p:cNvPr id="24" name="23 Imagen" descr="Logo Cáritas 20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9366" y="1274776"/>
            <a:ext cx="875216" cy="875216"/>
          </a:xfrm>
          <a:prstGeom prst="rect">
            <a:avLst/>
          </a:prstGeom>
        </p:spPr>
      </p:pic>
      <p:pic>
        <p:nvPicPr>
          <p:cNvPr id="25" name="Picture 14" descr="C:\Users\PC\Downloads\Comisión de Pastoral Social 2026\Logo Past. Trabajo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9365" y="2190099"/>
            <a:ext cx="802792" cy="792088"/>
          </a:xfrm>
          <a:prstGeom prst="rect">
            <a:avLst/>
          </a:prstGeom>
          <a:noFill/>
        </p:spPr>
      </p:pic>
      <p:pic>
        <p:nvPicPr>
          <p:cNvPr id="26" name="Picture 5" descr="C:\Users\PC\Downloads\Comisión de Pastoral Social 2026\DH.jpe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47357" y="3033412"/>
            <a:ext cx="1080000" cy="720000"/>
          </a:xfrm>
          <a:prstGeom prst="rect">
            <a:avLst/>
          </a:prstGeom>
          <a:noFill/>
        </p:spPr>
      </p:pic>
      <p:pic>
        <p:nvPicPr>
          <p:cNvPr id="27" name="Picture 1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19366" y="3814380"/>
            <a:ext cx="93919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6" descr="C:\Users\PC\Downloads\Comisión de Pastoral Social 2026\PASTORAL DE LA SALUD.jpe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47358" y="4564904"/>
            <a:ext cx="1202673" cy="720000"/>
          </a:xfrm>
          <a:prstGeom prst="rect">
            <a:avLst/>
          </a:prstGeom>
          <a:noFill/>
        </p:spPr>
      </p:pic>
      <p:pic>
        <p:nvPicPr>
          <p:cNvPr id="29" name="Picture 4" descr="C:\Users\PC\Downloads\Comisión de Pastoral Social 2026\Cuidado de la Creación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9366" y="5336211"/>
            <a:ext cx="983607" cy="720000"/>
          </a:xfrm>
          <a:prstGeom prst="rect">
            <a:avLst/>
          </a:prstGeom>
          <a:noFill/>
        </p:spPr>
      </p:pic>
      <p:pic>
        <p:nvPicPr>
          <p:cNvPr id="30" name="3 Marcador de contenido" descr="ATENCIÓN  A PERSONAS CON ADICCIONES.jpeg"/>
          <p:cNvPicPr>
            <a:picLocks noGrp="1" noChangeAspect="1"/>
          </p:cNvPicPr>
          <p:nvPr>
            <p:ph idx="1"/>
          </p:nvPr>
        </p:nvPicPr>
        <p:blipFill>
          <a:blip r:embed="rId10" cstate="print"/>
          <a:stretch>
            <a:fillRect/>
          </a:stretch>
        </p:blipFill>
        <p:spPr>
          <a:xfrm>
            <a:off x="5533784" y="6086734"/>
            <a:ext cx="1337213" cy="795003"/>
          </a:xfrm>
        </p:spPr>
      </p:pic>
      <p:pic>
        <p:nvPicPr>
          <p:cNvPr id="31" name="Picture 9" descr="C:\Users\PC\Downloads\Comisión de Pastoral Social 2026\Logo 3d.jpeg">
            <a:hlinkClick r:id="rId11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719366" y="6982733"/>
            <a:ext cx="983127" cy="720000"/>
          </a:xfrm>
          <a:prstGeom prst="rect">
            <a:avLst/>
          </a:prstGeom>
          <a:noFill/>
        </p:spPr>
      </p:pic>
      <p:pic>
        <p:nvPicPr>
          <p:cNvPr id="32" name="Picture 17" descr="C:\Users\PC\Downloads\Comisión de Pastoral Social 2026\WhatsApp Image 2026-07-30 at 2.54.15 PM.jpe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760930" y="7733258"/>
            <a:ext cx="855586" cy="855585"/>
          </a:xfrm>
          <a:prstGeom prst="rect">
            <a:avLst/>
          </a:prstGeom>
          <a:noFill/>
        </p:spPr>
      </p:pic>
      <p:pic>
        <p:nvPicPr>
          <p:cNvPr id="33" name="Picture 2" descr="C:\Users\PC\Downloads\Comisión de Pastoral Social 2026\Contrucción de Paz.jpe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14462" y="8607014"/>
            <a:ext cx="1389677" cy="720000"/>
          </a:xfrm>
          <a:prstGeom prst="rect">
            <a:avLst/>
          </a:prstGeom>
          <a:noFill/>
        </p:spPr>
      </p:pic>
      <p:pic>
        <p:nvPicPr>
          <p:cNvPr id="34" name="Picture 11" descr="C:\Users\PC\Downloads\Comisión de Pastoral Social 2026\Logo CFP.jpe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509449" y="5088494"/>
            <a:ext cx="1656184" cy="987087"/>
          </a:xfrm>
          <a:prstGeom prst="rect">
            <a:avLst/>
          </a:prstGeom>
          <a:noFill/>
        </p:spPr>
      </p:pic>
      <p:pic>
        <p:nvPicPr>
          <p:cNvPr id="35" name="Picture 3" descr="C:\Users\PC\Downloads\Comisión de Pastoral Social 2026\CODIVI.jpe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575350" y="9381497"/>
            <a:ext cx="1320343" cy="720000"/>
          </a:xfrm>
          <a:prstGeom prst="rect">
            <a:avLst/>
          </a:prstGeom>
          <a:noFill/>
        </p:spPr>
      </p:pic>
      <p:pic>
        <p:nvPicPr>
          <p:cNvPr id="36" name="Picture 10" descr="C:\Users\PC\Downloads\Comisión de Pastoral Social 2026\Logo 3d Génesis.jpe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493679" y="10339581"/>
            <a:ext cx="1449828" cy="668855"/>
          </a:xfrm>
          <a:prstGeom prst="rect">
            <a:avLst/>
          </a:prstGeom>
          <a:noFill/>
        </p:spPr>
      </p:pic>
      <p:pic>
        <p:nvPicPr>
          <p:cNvPr id="37" name="Picture 7" descr="C:\Users\PC\Downloads\Comisión de Pastoral Social 2026\Logo 3d Casa de Misericordia.jpe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5801035" y="11059661"/>
            <a:ext cx="867566" cy="864096"/>
          </a:xfrm>
          <a:prstGeom prst="rect">
            <a:avLst/>
          </a:prstGeom>
          <a:noFill/>
        </p:spPr>
      </p:pic>
      <p:pic>
        <p:nvPicPr>
          <p:cNvPr id="38" name="Picture 8" descr="C:\Users\PC\Downloads\Comisión de Pastoral Social 2026\lOGO 3D CDPS.jpe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77408" y="401019"/>
            <a:ext cx="3036482" cy="2016224"/>
          </a:xfrm>
          <a:prstGeom prst="rect">
            <a:avLst/>
          </a:prstGeom>
          <a:noFill/>
        </p:spPr>
      </p:pic>
      <p:pic>
        <p:nvPicPr>
          <p:cNvPr id="39" name="Picture 19"/>
          <p:cNvPicPr>
            <a:picLocks noChangeAspect="1" noChangeArrowheads="1"/>
          </p:cNvPicPr>
          <p:nvPr/>
        </p:nvPicPr>
        <p:blipFill>
          <a:blip r:embed="rId20" cstate="print"/>
          <a:stretch>
            <a:fillRect/>
          </a:stretch>
        </p:blipFill>
        <p:spPr bwMode="auto">
          <a:xfrm>
            <a:off x="320224" y="8589149"/>
            <a:ext cx="2943188" cy="1604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1" name="40 Conector recto"/>
          <p:cNvCxnSpPr>
            <a:stCxn id="38" idx="3"/>
          </p:cNvCxnSpPr>
          <p:nvPr/>
        </p:nvCxnSpPr>
        <p:spPr>
          <a:xfrm>
            <a:off x="3313889" y="1409131"/>
            <a:ext cx="1829412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3" name="42 Conector recto"/>
          <p:cNvCxnSpPr/>
          <p:nvPr/>
        </p:nvCxnSpPr>
        <p:spPr>
          <a:xfrm>
            <a:off x="5133640" y="819016"/>
            <a:ext cx="72008" cy="1065600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5" name="44 Conector recto"/>
          <p:cNvCxnSpPr/>
          <p:nvPr/>
        </p:nvCxnSpPr>
        <p:spPr>
          <a:xfrm>
            <a:off x="5154421" y="833067"/>
            <a:ext cx="288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6" name="45 Conector recto"/>
          <p:cNvCxnSpPr/>
          <p:nvPr/>
        </p:nvCxnSpPr>
        <p:spPr>
          <a:xfrm>
            <a:off x="5141843" y="1717944"/>
            <a:ext cx="576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7" name="46 Conector recto"/>
          <p:cNvCxnSpPr/>
          <p:nvPr/>
        </p:nvCxnSpPr>
        <p:spPr>
          <a:xfrm>
            <a:off x="5162625" y="2582040"/>
            <a:ext cx="576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8" name="47 Conector recto"/>
          <p:cNvCxnSpPr/>
          <p:nvPr/>
        </p:nvCxnSpPr>
        <p:spPr>
          <a:xfrm>
            <a:off x="5183407" y="3383791"/>
            <a:ext cx="504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9" name="48 Conector recto"/>
          <p:cNvCxnSpPr/>
          <p:nvPr/>
        </p:nvCxnSpPr>
        <p:spPr>
          <a:xfrm>
            <a:off x="5183407" y="4155096"/>
            <a:ext cx="540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>
            <a:off x="5183407" y="4958304"/>
            <a:ext cx="504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1" name="50 Conector recto"/>
          <p:cNvCxnSpPr/>
          <p:nvPr/>
        </p:nvCxnSpPr>
        <p:spPr>
          <a:xfrm>
            <a:off x="5183407" y="5729611"/>
            <a:ext cx="540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3" name="52 Conector recto"/>
          <p:cNvCxnSpPr/>
          <p:nvPr/>
        </p:nvCxnSpPr>
        <p:spPr>
          <a:xfrm>
            <a:off x="5183407" y="7345689"/>
            <a:ext cx="576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4" name="53 Conector recto"/>
          <p:cNvCxnSpPr/>
          <p:nvPr/>
        </p:nvCxnSpPr>
        <p:spPr>
          <a:xfrm>
            <a:off x="5204189" y="8137777"/>
            <a:ext cx="540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6" name="55 Conector recto"/>
          <p:cNvCxnSpPr/>
          <p:nvPr/>
        </p:nvCxnSpPr>
        <p:spPr>
          <a:xfrm>
            <a:off x="5215309" y="9712290"/>
            <a:ext cx="432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9" name="58 Conector recto"/>
          <p:cNvCxnSpPr/>
          <p:nvPr/>
        </p:nvCxnSpPr>
        <p:spPr>
          <a:xfrm>
            <a:off x="5236091" y="11491709"/>
            <a:ext cx="576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1" name="60 Conector recto"/>
          <p:cNvCxnSpPr>
            <a:stCxn id="38" idx="2"/>
            <a:endCxn id="39" idx="0"/>
          </p:cNvCxnSpPr>
          <p:nvPr/>
        </p:nvCxnSpPr>
        <p:spPr>
          <a:xfrm flipH="1">
            <a:off x="1791818" y="2417241"/>
            <a:ext cx="3831" cy="6171907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66" name="65 CuadroTexto"/>
          <p:cNvSpPr txBox="1"/>
          <p:nvPr/>
        </p:nvSpPr>
        <p:spPr>
          <a:xfrm>
            <a:off x="6973945" y="473613"/>
            <a:ext cx="211896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Pastoral Penitenciaria</a:t>
            </a:r>
            <a:endParaRPr lang="es-ES" b="1" dirty="0"/>
          </a:p>
        </p:txBody>
      </p:sp>
      <p:sp>
        <p:nvSpPr>
          <p:cNvPr id="67" name="66 CuadroTexto"/>
          <p:cNvSpPr txBox="1"/>
          <p:nvPr/>
        </p:nvSpPr>
        <p:spPr>
          <a:xfrm>
            <a:off x="6963993" y="1464803"/>
            <a:ext cx="211896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err="1" smtClean="0"/>
              <a:t>Cáritas</a:t>
            </a:r>
            <a:endParaRPr lang="es-ES" b="1" dirty="0"/>
          </a:p>
        </p:txBody>
      </p:sp>
      <p:sp>
        <p:nvSpPr>
          <p:cNvPr id="68" name="67 CuadroTexto"/>
          <p:cNvSpPr txBox="1"/>
          <p:nvPr/>
        </p:nvSpPr>
        <p:spPr>
          <a:xfrm>
            <a:off x="6964283" y="2129211"/>
            <a:ext cx="211896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Pastoral  del Trabajo</a:t>
            </a:r>
            <a:endParaRPr lang="es-ES" b="1" dirty="0"/>
          </a:p>
        </p:txBody>
      </p:sp>
      <p:sp>
        <p:nvSpPr>
          <p:cNvPr id="69" name="68 CuadroTexto"/>
          <p:cNvSpPr txBox="1"/>
          <p:nvPr/>
        </p:nvSpPr>
        <p:spPr>
          <a:xfrm>
            <a:off x="6727477" y="2993307"/>
            <a:ext cx="23626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Pastoral  del D. Humanos</a:t>
            </a:r>
            <a:endParaRPr lang="es-ES" b="1" dirty="0"/>
          </a:p>
        </p:txBody>
      </p:sp>
      <p:sp>
        <p:nvSpPr>
          <p:cNvPr id="70" name="69 CuadroTexto"/>
          <p:cNvSpPr txBox="1"/>
          <p:nvPr/>
        </p:nvSpPr>
        <p:spPr>
          <a:xfrm>
            <a:off x="6734403" y="3915183"/>
            <a:ext cx="236269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Difusión de DSI</a:t>
            </a:r>
            <a:endParaRPr lang="es-ES" b="1" dirty="0"/>
          </a:p>
        </p:txBody>
      </p:sp>
      <p:sp>
        <p:nvSpPr>
          <p:cNvPr id="71" name="70 CuadroTexto"/>
          <p:cNvSpPr txBox="1"/>
          <p:nvPr/>
        </p:nvSpPr>
        <p:spPr>
          <a:xfrm>
            <a:off x="6734403" y="4505475"/>
            <a:ext cx="23626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Pastoral  de la Salud</a:t>
            </a:r>
            <a:endParaRPr lang="es-ES" b="1" dirty="0"/>
          </a:p>
        </p:txBody>
      </p:sp>
      <p:sp>
        <p:nvSpPr>
          <p:cNvPr id="72" name="71 CuadroTexto"/>
          <p:cNvSpPr txBox="1"/>
          <p:nvPr/>
        </p:nvSpPr>
        <p:spPr>
          <a:xfrm>
            <a:off x="6720547" y="5289432"/>
            <a:ext cx="23626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Cuidado de la Creación</a:t>
            </a:r>
            <a:endParaRPr lang="es-ES" b="1" dirty="0"/>
          </a:p>
        </p:txBody>
      </p:sp>
      <p:sp>
        <p:nvSpPr>
          <p:cNvPr id="73" name="72 CuadroTexto"/>
          <p:cNvSpPr txBox="1"/>
          <p:nvPr/>
        </p:nvSpPr>
        <p:spPr>
          <a:xfrm>
            <a:off x="6799485" y="6016186"/>
            <a:ext cx="23349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800" b="1" dirty="0" smtClean="0"/>
              <a:t>Atención y Prevención a Personas con Adicciones</a:t>
            </a:r>
            <a:endParaRPr lang="es-ES" sz="1800" b="1" dirty="0"/>
          </a:p>
        </p:txBody>
      </p:sp>
      <p:sp>
        <p:nvSpPr>
          <p:cNvPr id="74" name="73 CuadroTexto"/>
          <p:cNvSpPr txBox="1"/>
          <p:nvPr/>
        </p:nvSpPr>
        <p:spPr>
          <a:xfrm>
            <a:off x="6720547" y="6947073"/>
            <a:ext cx="23626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Pueblos Originarios y </a:t>
            </a:r>
            <a:r>
              <a:rPr lang="es-ES" sz="2000" b="1" dirty="0" err="1" smtClean="0"/>
              <a:t>Afromexicano</a:t>
            </a:r>
            <a:endParaRPr lang="es-ES" sz="2000" b="1" dirty="0"/>
          </a:p>
        </p:txBody>
      </p:sp>
      <p:sp>
        <p:nvSpPr>
          <p:cNvPr id="75" name="74 CuadroTexto"/>
          <p:cNvSpPr txBox="1"/>
          <p:nvPr/>
        </p:nvSpPr>
        <p:spPr>
          <a:xfrm>
            <a:off x="6741329" y="7696067"/>
            <a:ext cx="23626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Movilidad Humana</a:t>
            </a:r>
            <a:endParaRPr lang="es-ES" b="1" dirty="0"/>
          </a:p>
        </p:txBody>
      </p:sp>
      <p:sp>
        <p:nvSpPr>
          <p:cNvPr id="76" name="75 CuadroTexto"/>
          <p:cNvSpPr txBox="1"/>
          <p:nvPr/>
        </p:nvSpPr>
        <p:spPr>
          <a:xfrm>
            <a:off x="6720547" y="8520130"/>
            <a:ext cx="23626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Construcción de Paz</a:t>
            </a:r>
            <a:endParaRPr lang="es-ES" b="1" dirty="0"/>
          </a:p>
        </p:txBody>
      </p:sp>
      <p:sp>
        <p:nvSpPr>
          <p:cNvPr id="77" name="76 CuadroTexto"/>
          <p:cNvSpPr txBox="1"/>
          <p:nvPr/>
        </p:nvSpPr>
        <p:spPr>
          <a:xfrm>
            <a:off x="2060523" y="6161659"/>
            <a:ext cx="25787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Centro de Formación Política para Lideres Católicos</a:t>
            </a:r>
            <a:endParaRPr lang="es-ES" sz="2000" b="1" dirty="0"/>
          </a:p>
        </p:txBody>
      </p:sp>
      <p:sp>
        <p:nvSpPr>
          <p:cNvPr id="78" name="77 CuadroTexto"/>
          <p:cNvSpPr txBox="1"/>
          <p:nvPr/>
        </p:nvSpPr>
        <p:spPr>
          <a:xfrm>
            <a:off x="6716357" y="9352251"/>
            <a:ext cx="236269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Construcción y Dignificación de la Vivienda</a:t>
            </a:r>
            <a:endParaRPr lang="es-ES" sz="2000" b="1" dirty="0"/>
          </a:p>
        </p:txBody>
      </p:sp>
      <p:sp>
        <p:nvSpPr>
          <p:cNvPr id="79" name="78 CuadroTexto"/>
          <p:cNvSpPr txBox="1"/>
          <p:nvPr/>
        </p:nvSpPr>
        <p:spPr>
          <a:xfrm>
            <a:off x="6741043" y="10288355"/>
            <a:ext cx="23626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Mutual Génesis de Vida</a:t>
            </a:r>
            <a:endParaRPr lang="es-ES" b="1" dirty="0"/>
          </a:p>
        </p:txBody>
      </p:sp>
      <p:sp>
        <p:nvSpPr>
          <p:cNvPr id="80" name="79 CuadroTexto"/>
          <p:cNvSpPr txBox="1"/>
          <p:nvPr/>
        </p:nvSpPr>
        <p:spPr>
          <a:xfrm>
            <a:off x="6748259" y="11072311"/>
            <a:ext cx="236269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/>
              <a:t>Casa de Misericordia</a:t>
            </a:r>
            <a:endParaRPr lang="es-ES" b="1" dirty="0"/>
          </a:p>
        </p:txBody>
      </p:sp>
      <p:pic>
        <p:nvPicPr>
          <p:cNvPr id="60" name="Picture 5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2406998" y="3497363"/>
            <a:ext cx="169932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1" name="80 Conector recto"/>
          <p:cNvCxnSpPr/>
          <p:nvPr/>
        </p:nvCxnSpPr>
        <p:spPr>
          <a:xfrm>
            <a:off x="1830933" y="4289451"/>
            <a:ext cx="684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82" name="81 Conector recto"/>
          <p:cNvCxnSpPr/>
          <p:nvPr/>
        </p:nvCxnSpPr>
        <p:spPr>
          <a:xfrm>
            <a:off x="1810151" y="5585595"/>
            <a:ext cx="684000" cy="0"/>
          </a:xfrm>
          <a:prstGeom prst="line">
            <a:avLst/>
          </a:prstGeom>
          <a:ln w="381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83" name="82 Imagen" descr="OBSERVATORIO SOCIAL GDL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354221" y="8753946"/>
            <a:ext cx="1703803" cy="1296144"/>
          </a:xfrm>
          <a:prstGeom prst="rect">
            <a:avLst/>
          </a:prstGeom>
        </p:spPr>
      </p:pic>
      <p:sp>
        <p:nvSpPr>
          <p:cNvPr id="84" name="83 CuadroTexto"/>
          <p:cNvSpPr txBox="1"/>
          <p:nvPr/>
        </p:nvSpPr>
        <p:spPr>
          <a:xfrm>
            <a:off x="3149027" y="7889850"/>
            <a:ext cx="1994274" cy="727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/>
              <a:t>Observatorio </a:t>
            </a:r>
            <a:r>
              <a:rPr lang="es-ES" sz="2000" b="1" dirty="0" err="1" smtClean="0"/>
              <a:t>Arquidiocesano</a:t>
            </a:r>
            <a:endParaRPr lang="es-ES" sz="2000" b="1" dirty="0"/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P. PENITENCIARIA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23864" y="329010"/>
            <a:ext cx="7680579" cy="3672408"/>
          </a:xfrm>
        </p:spPr>
      </p:pic>
      <p:sp>
        <p:nvSpPr>
          <p:cNvPr id="6" name="5 CuadroTexto"/>
          <p:cNvSpPr txBox="1"/>
          <p:nvPr/>
        </p:nvSpPr>
        <p:spPr>
          <a:xfrm>
            <a:off x="534789" y="4577482"/>
            <a:ext cx="8064896" cy="6912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latin typeface="Arial Black" pitchFamily="34" charset="0"/>
              </a:rPr>
              <a:t>Se enfoca en la atención, acompañamiento espiritual y humano a las personas privadas de su libertad en los centros penitenciarios, así como en el soporte integral a sus familias y los procesos de reinserción social.</a:t>
            </a: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Logo Cáritas 202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39045" y="401018"/>
            <a:ext cx="3456384" cy="3456384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4001418"/>
            <a:ext cx="8136904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 Black" pitchFamily="34" charset="0"/>
              </a:rPr>
              <a:t>Es el brazo asistencial por excelencia. Se encarga de la recolección y distribución de recursos para cubrir necesidades inmediatas y concretas de las personas más necesitadas (alimentos, despensas, medicamentos, ropa y vivienda), promoviendo la solidaridad y la caridad fraterna.</a:t>
            </a: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Logo Past. Trabajo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665211" y="257002"/>
            <a:ext cx="3795016" cy="3744416"/>
          </a:xfrm>
        </p:spPr>
      </p:pic>
      <p:sp>
        <p:nvSpPr>
          <p:cNvPr id="7" name="6 CuadroTexto"/>
          <p:cNvSpPr txBox="1"/>
          <p:nvPr/>
        </p:nvSpPr>
        <p:spPr>
          <a:xfrm>
            <a:off x="483563" y="4093740"/>
            <a:ext cx="8136904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latin typeface="Arial Black" pitchFamily="34" charset="0"/>
              </a:rPr>
              <a:t>Busca iluminar el mundo laboral y de la economía a la luz de la Doctrina Social de la Iglesia. Se centra en la dignificación del trabajador, la promoción del empleo decente, los salarios justos y la humanización de las estructuras económicas y laborales.</a:t>
            </a: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 descr="DH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66837" y="473026"/>
            <a:ext cx="7143750" cy="4762500"/>
          </a:xfrm>
        </p:spPr>
      </p:pic>
      <p:sp>
        <p:nvSpPr>
          <p:cNvPr id="4" name="3 CuadroTexto"/>
          <p:cNvSpPr txBox="1"/>
          <p:nvPr/>
        </p:nvSpPr>
        <p:spPr>
          <a:xfrm>
            <a:off x="483563" y="5202897"/>
            <a:ext cx="813690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latin typeface="Arial Black" pitchFamily="34" charset="0"/>
              </a:rPr>
              <a:t>Se dedica a la promoción, defensa y educación en torno a la dignidad inalienable de toda persona humana. Actúa como un espacio de denuncia de las injusticias y de formación ciudadana bajo los valores evangélicos.</a:t>
            </a: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dsi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84465" y="184994"/>
            <a:ext cx="5981933" cy="4680520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5153546"/>
            <a:ext cx="813690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 Black" pitchFamily="34" charset="0"/>
              </a:rPr>
              <a:t>Esta dimensión es formativa. Su objetivo principal es capacitar y concientizar a los agentes de pastoral y laicos sobre el compendio de enseñanzas de la Iglesia en materia social, sirviendo como puente entre la fe profesada y el compromiso social activo.</a:t>
            </a:r>
            <a:endParaRPr lang="es-ES" sz="40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PASTORAL DE LA SALUD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95362" y="372765"/>
            <a:ext cx="7143750" cy="4276725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5153546"/>
            <a:ext cx="813690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 Black" pitchFamily="34" charset="0"/>
              </a:rPr>
              <a:t>Brinda asistencia, consuelo y acompañamiento integral (médico y espiritual) a los enfermos, ancianos y personas con discapacidad, tanto en parroquias como en hospitales. Asimismo, capacita y acompaña a los cuidadores, médicos, enfermeras y ministros de la salud.</a:t>
            </a:r>
            <a:endParaRPr lang="es-ES" sz="40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Cuidado de la Creación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88685" y="329010"/>
            <a:ext cx="6753266" cy="4943391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5274905"/>
            <a:ext cx="813690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 Black" pitchFamily="34" charset="0"/>
              </a:rPr>
              <a:t>Inspirada en el cuidado del medio ambiente y la ecología integral, esta vertiente fomenta la conversión ecológica, promoviendo acciones para la conservación, restauración y cuidado responsable de los recursos naturales y los ecosistemas locales.</a:t>
            </a:r>
            <a:endParaRPr lang="es-ES" sz="40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ATENCIÓN  A PERSONAS CON ADICCIONES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97281" y="473026"/>
            <a:ext cx="7143750" cy="3800475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4937522"/>
            <a:ext cx="81369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 Black" pitchFamily="34" charset="0"/>
              </a:rPr>
              <a:t>Ofrece redes de apoyo, orientación y prevención del consumo de sustancias. Trabaja en la rehabilitación integral de los afectados y en el fortalecimiento emocional y espiritual de sus núcleos familiares en situaciones de crisis.</a:t>
            </a:r>
            <a:endParaRPr lang="es-ES" sz="40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Logo 3d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990600" y="418852"/>
            <a:ext cx="7153275" cy="5238750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5785931"/>
            <a:ext cx="81369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 Black" pitchFamily="34" charset="0"/>
              </a:rPr>
              <a:t>Se encarga de acompañar, visibilizar y defender los derechos, la cultura y la vivencia de fe de las comunidades indígenas y </a:t>
            </a:r>
            <a:r>
              <a:rPr lang="es-ES" sz="4000" dirty="0" err="1" smtClean="0">
                <a:latin typeface="Arial Black" pitchFamily="34" charset="0"/>
              </a:rPr>
              <a:t>afromexicanas</a:t>
            </a:r>
            <a:r>
              <a:rPr lang="es-ES" sz="4000" dirty="0" smtClean="0">
                <a:latin typeface="Arial Black" pitchFamily="34" charset="0"/>
              </a:rPr>
              <a:t> residentes o en tránsito por la diócesis, fortaleciendo sus proyectos de vida e identidad.</a:t>
            </a:r>
            <a:endParaRPr lang="es-ES" sz="40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Logo Movilidad H.3d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257002"/>
            <a:ext cx="8220075" cy="4816450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5225554"/>
            <a:ext cx="8136904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atin typeface="Arial Black" pitchFamily="34" charset="0"/>
              </a:rPr>
              <a:t>Enfocada directamente en la realidad migratoria. Brinda refugio, protección, asistencia legal y humanitaria a migrantes, refugiados y personas desplazadas a través de redes diocesanas y espacios dedicadas a su acogida (como la Casa del Migrante).</a:t>
            </a:r>
            <a:endParaRPr lang="es-ES" sz="40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Contrucción de Paz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870722" y="471568"/>
            <a:ext cx="7368923" cy="3817882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5072821"/>
            <a:ext cx="813690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latin typeface="Arial Black" pitchFamily="34" charset="0"/>
              </a:rPr>
              <a:t>Nace como respuesta ante los escenarios de violencia. Se centra en la generación de diálogos, reconstrucción del tejido social y el desarrollo de estrategias comunitarias de paz. </a:t>
            </a:r>
            <a:endParaRPr lang="es-ES" sz="44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Logo FCGR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617143" y="112986"/>
            <a:ext cx="3894310" cy="3816424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4001418"/>
            <a:ext cx="8136904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 smtClean="0">
                <a:latin typeface="Arial Black" pitchFamily="34" charset="0"/>
              </a:rPr>
              <a:t>Impulso al emprendimiento, de personas con alguna vulnerabilidad económica o social, a través de 4 servicios:</a:t>
            </a:r>
          </a:p>
          <a:p>
            <a:pPr algn="ctr"/>
            <a:r>
              <a:rPr lang="es-ES" sz="2200" dirty="0" smtClean="0">
                <a:latin typeface="Arial Black" pitchFamily="34" charset="0"/>
              </a:rPr>
              <a:t> </a:t>
            </a:r>
          </a:p>
          <a:p>
            <a:pPr lvl="0" algn="ctr"/>
            <a:r>
              <a:rPr lang="es-ES" sz="2200" b="1" dirty="0" smtClean="0">
                <a:latin typeface="Arial Black" pitchFamily="34" charset="0"/>
              </a:rPr>
              <a:t>Emprendiendo de la Mano de </a:t>
            </a:r>
            <a:r>
              <a:rPr lang="es-ES" sz="2200" b="1" dirty="0" err="1" smtClean="0">
                <a:latin typeface="Arial Black" pitchFamily="34" charset="0"/>
              </a:rPr>
              <a:t>Garibi</a:t>
            </a:r>
            <a:r>
              <a:rPr lang="es-ES" sz="2200" dirty="0" smtClean="0">
                <a:latin typeface="Arial Black" pitchFamily="34" charset="0"/>
              </a:rPr>
              <a:t>. Capacitación empresarial 15 talleres de 4 horas cada uno en temas de Desarrollo personal, finanzas, administración, mercadotecnia, economía solidaria, etc. </a:t>
            </a:r>
          </a:p>
          <a:p>
            <a:pPr algn="ctr"/>
            <a:r>
              <a:rPr lang="es-ES" sz="2200" dirty="0" smtClean="0">
                <a:latin typeface="Arial Black" pitchFamily="34" charset="0"/>
              </a:rPr>
              <a:t> </a:t>
            </a:r>
          </a:p>
          <a:p>
            <a:pPr lvl="0" algn="ctr"/>
            <a:r>
              <a:rPr lang="es-ES" sz="2200" b="1" dirty="0" smtClean="0">
                <a:latin typeface="Arial Black" pitchFamily="34" charset="0"/>
              </a:rPr>
              <a:t>Apoyado por </a:t>
            </a:r>
            <a:r>
              <a:rPr lang="es-ES" sz="2200" b="1" dirty="0" err="1" smtClean="0">
                <a:latin typeface="Arial Black" pitchFamily="34" charset="0"/>
              </a:rPr>
              <a:t>Garibi</a:t>
            </a:r>
            <a:r>
              <a:rPr lang="es-ES" sz="2200" b="1" dirty="0" smtClean="0">
                <a:latin typeface="Arial Black" pitchFamily="34" charset="0"/>
              </a:rPr>
              <a:t>. </a:t>
            </a:r>
            <a:r>
              <a:rPr lang="es-ES" sz="2200" dirty="0" smtClean="0">
                <a:latin typeface="Arial Black" pitchFamily="34" charset="0"/>
              </a:rPr>
              <a:t>Financiamiento sin intereses hasta por $30 mil pesos para iniciar o fortalecer un negocio a través de materia prima, inventarios, herramientas, equipo.</a:t>
            </a:r>
          </a:p>
          <a:p>
            <a:pPr algn="ctr"/>
            <a:r>
              <a:rPr lang="es-ES" sz="2200" dirty="0" smtClean="0">
                <a:latin typeface="Arial Black" pitchFamily="34" charset="0"/>
              </a:rPr>
              <a:t> </a:t>
            </a:r>
          </a:p>
          <a:p>
            <a:pPr lvl="0" algn="ctr"/>
            <a:r>
              <a:rPr lang="es-ES" sz="2200" b="1" dirty="0" smtClean="0">
                <a:latin typeface="Arial Black" pitchFamily="34" charset="0"/>
              </a:rPr>
              <a:t>Mejorando mi negocio con </a:t>
            </a:r>
            <a:r>
              <a:rPr lang="es-ES" sz="2200" b="1" dirty="0" err="1" smtClean="0">
                <a:latin typeface="Arial Black" pitchFamily="34" charset="0"/>
              </a:rPr>
              <a:t>Garibi</a:t>
            </a:r>
            <a:r>
              <a:rPr lang="es-ES" sz="2200" b="1" dirty="0" smtClean="0">
                <a:latin typeface="Arial Black" pitchFamily="34" charset="0"/>
              </a:rPr>
              <a:t>.  </a:t>
            </a:r>
            <a:r>
              <a:rPr lang="es-ES" sz="2200" dirty="0" smtClean="0">
                <a:latin typeface="Arial Black" pitchFamily="34" charset="0"/>
              </a:rPr>
              <a:t>Asesoría   especializada y Consultoría Integral para asegurar que los emprendimientos sobrevivan y prosperen. </a:t>
            </a:r>
          </a:p>
          <a:p>
            <a:pPr algn="ctr"/>
            <a:r>
              <a:rPr lang="es-ES" sz="2200" dirty="0" smtClean="0">
                <a:latin typeface="Arial Black" pitchFamily="34" charset="0"/>
              </a:rPr>
              <a:t> </a:t>
            </a:r>
          </a:p>
          <a:p>
            <a:pPr algn="ctr"/>
            <a:r>
              <a:rPr lang="es-ES" sz="2200" b="1" dirty="0" smtClean="0">
                <a:latin typeface="Arial Black" pitchFamily="34" charset="0"/>
              </a:rPr>
              <a:t>Red Solidaria </a:t>
            </a:r>
            <a:r>
              <a:rPr lang="es-ES" sz="2200" b="1" dirty="0" err="1" smtClean="0">
                <a:latin typeface="Arial Black" pitchFamily="34" charset="0"/>
              </a:rPr>
              <a:t>Garibi</a:t>
            </a:r>
            <a:r>
              <a:rPr lang="es-ES" sz="2200" b="1" dirty="0" smtClean="0">
                <a:latin typeface="Arial Black" pitchFamily="34" charset="0"/>
              </a:rPr>
              <a:t>.</a:t>
            </a:r>
            <a:r>
              <a:rPr lang="es-ES" sz="2200" dirty="0" smtClean="0">
                <a:latin typeface="Arial Black" pitchFamily="34" charset="0"/>
              </a:rPr>
              <a:t> Espacio comunitario de encuentro y acción donde se brinda formación continua, apoyo mutuo, espacios de comercialización,  corresponsabilidad y retribución social.</a:t>
            </a:r>
            <a:endParaRPr lang="es-ES" sz="22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CuadroTexto"/>
          <p:cNvSpPr txBox="1"/>
          <p:nvPr/>
        </p:nvSpPr>
        <p:spPr>
          <a:xfrm>
            <a:off x="483563" y="4865001"/>
            <a:ext cx="8136904" cy="68766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s-MX" sz="4400" kern="0" dirty="0" smtClean="0">
                <a:latin typeface="Arial Black" pitchFamily="34" charset="0"/>
              </a:rPr>
              <a:t>Somos un Organismo de la Comisión Diocesana de Pastoral Social de la Arquidiócesis de Guadalajara que busca:</a:t>
            </a:r>
            <a:endParaRPr lang="es-MX" sz="4400" i="1" kern="0" dirty="0" smtClean="0">
              <a:latin typeface="Arial Black" pitchFamily="34" charset="0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s-MX" sz="4400" i="1" kern="0" dirty="0" smtClean="0">
                <a:latin typeface="Arial Black" pitchFamily="34" charset="0"/>
              </a:rPr>
              <a:t> </a:t>
            </a:r>
            <a:r>
              <a:rPr lang="es-MX" sz="4400" b="1" i="1" kern="0" dirty="0" smtClean="0">
                <a:latin typeface="Arial Black" pitchFamily="34" charset="0"/>
              </a:rPr>
              <a:t>Promover la solidaridad cristiana frente a la inevitable presencia de la muerte, y </a:t>
            </a:r>
            <a:endParaRPr lang="es-MX" sz="4400" i="1" kern="0" dirty="0" smtClean="0">
              <a:latin typeface="Arial Black" pitchFamily="34" charset="0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s-MX" sz="4400" b="1" i="1" kern="0" dirty="0" smtClean="0">
                <a:latin typeface="Arial Black" pitchFamily="34" charset="0"/>
              </a:rPr>
              <a:t>Dar origen a otros proyectos que generen y dignifiquen la vida.</a:t>
            </a:r>
            <a:endParaRPr lang="es-ES" sz="4400" b="1" i="1" kern="0" dirty="0"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8467" y="561974"/>
            <a:ext cx="7732200" cy="372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CODIVI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57200" y="815052"/>
            <a:ext cx="8220075" cy="4482510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6076800"/>
            <a:ext cx="8136904" cy="3355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s-ES_tradnl" sz="4400" dirty="0" smtClean="0">
                <a:latin typeface="Arial Black" pitchFamily="34" charset="0"/>
              </a:rPr>
              <a:t>Somos un programa en pausa, con la tarea fundamental es construir casas para las personas vulnerables sin hogar, con lo básico</a:t>
            </a:r>
            <a:r>
              <a:rPr lang="es-ES_tradnl" sz="4400" dirty="0" smtClean="0">
                <a:latin typeface="Arial Black" pitchFamily="34" charset="0"/>
              </a:rPr>
              <a:t>.</a:t>
            </a:r>
            <a:endParaRPr lang="es-ES" sz="4400" dirty="0" smtClean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Logo 3d Casa de Misericordia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33049" y="473026"/>
            <a:ext cx="5856072" cy="5832648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6809730"/>
            <a:ext cx="8136904" cy="2813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s-ES_tradnl" sz="4400" dirty="0" smtClean="0">
                <a:latin typeface="Arial Black" pitchFamily="34" charset="0"/>
              </a:rPr>
              <a:t>Apoyamos</a:t>
            </a:r>
            <a:r>
              <a:rPr lang="es-ES_tradnl" sz="4400" dirty="0" smtClean="0">
                <a:latin typeface="Arial Black" pitchFamily="34" charset="0"/>
              </a:rPr>
              <a:t> con el reparto de comida todos los días a las personas vulnerables de Guadalajara.</a:t>
            </a:r>
            <a:endParaRPr lang="es-ES" sz="4400" dirty="0" smtClean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7450" y="257002"/>
            <a:ext cx="5405647" cy="4842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83563" y="5344825"/>
            <a:ext cx="8136904" cy="4561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s-ES_tradnl" sz="4400" dirty="0" smtClean="0">
                <a:latin typeface="Arial Black" pitchFamily="34" charset="0"/>
              </a:rPr>
              <a:t>¿QUÉ ES?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defRPr/>
            </a:pPr>
            <a:r>
              <a:rPr lang="es-ES_tradnl" sz="4400" dirty="0" smtClean="0">
                <a:latin typeface="Arial Black" pitchFamily="34" charset="0"/>
              </a:rPr>
              <a:t>Un espacio de formación e iluminación en Doctrina Social dirigido a líderes sociales e instancias de caridad y solidaridad eclesial e instituciones afines.</a:t>
            </a:r>
            <a:endParaRPr lang="es-ES" sz="4400" dirty="0" smtClean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Logo CFP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579169" y="329010"/>
            <a:ext cx="5961178" cy="3552862"/>
          </a:xfrm>
        </p:spPr>
      </p:pic>
      <p:sp>
        <p:nvSpPr>
          <p:cNvPr id="5" name="4 CuadroTexto"/>
          <p:cNvSpPr txBox="1"/>
          <p:nvPr/>
        </p:nvSpPr>
        <p:spPr>
          <a:xfrm>
            <a:off x="246757" y="3929410"/>
            <a:ext cx="8640960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latin typeface="Arial Black" pitchFamily="34" charset="0"/>
              </a:rPr>
              <a:t>Centro de Formación Política de Líderes Católicos</a:t>
            </a:r>
            <a:r>
              <a:rPr lang="es-ES" sz="4400" dirty="0" smtClean="0">
                <a:latin typeface="Arial Black" pitchFamily="34" charset="0"/>
              </a:rPr>
              <a:t> para formar laicos y lleguen a ser líderes católicos en la vida pública, construyan el bien común e incidan en los diferentes ámbitos socio culturales mediante los principios y valores de la doctrina social de la iglesia.</a:t>
            </a:r>
            <a:endParaRPr lang="es-ES" sz="44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PASTORAL SOCIAL TERRITORIAL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2781" y="455012"/>
            <a:ext cx="8220075" cy="4482510"/>
          </a:xfrm>
        </p:spPr>
      </p:pic>
      <p:sp>
        <p:nvSpPr>
          <p:cNvPr id="5" name="4 CuadroTexto"/>
          <p:cNvSpPr txBox="1"/>
          <p:nvPr/>
        </p:nvSpPr>
        <p:spPr>
          <a:xfrm>
            <a:off x="246757" y="5153546"/>
            <a:ext cx="864096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latin typeface="Arial Black" pitchFamily="34" charset="0"/>
              </a:rPr>
              <a:t>Objetivo:</a:t>
            </a:r>
          </a:p>
          <a:p>
            <a:pPr algn="ctr"/>
            <a:r>
              <a:rPr lang="es-ES_tradnl" sz="4400" b="1" dirty="0" smtClean="0">
                <a:latin typeface="Arial Black" pitchFamily="34" charset="0"/>
                <a:ea typeface="Times New Roman" pitchFamily="18" charset="0"/>
                <a:cs typeface="Arial" pitchFamily="34" charset="0"/>
              </a:rPr>
              <a:t>“Consolidar el equipo de Pastoral Social Territorial que dinamice la acción social en las Vicarías y Decanatos mediante la asistencia y participación de los asesores para lograr una organización y programación común”.</a:t>
            </a:r>
            <a:endParaRPr lang="es-ES_tradnl" sz="4400" dirty="0" smtClean="0">
              <a:latin typeface="Arial Black" pitchFamily="34" charset="0"/>
              <a:ea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OBSERVATORIO SOCIAL GDL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866603" y="689050"/>
            <a:ext cx="5395374" cy="4104456"/>
          </a:xfrm>
        </p:spPr>
      </p:pic>
      <p:sp>
        <p:nvSpPr>
          <p:cNvPr id="5" name="4 CuadroTexto"/>
          <p:cNvSpPr txBox="1"/>
          <p:nvPr/>
        </p:nvSpPr>
        <p:spPr>
          <a:xfrm>
            <a:off x="483563" y="5472350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latin typeface="Arial Black" pitchFamily="34" charset="0"/>
              </a:rPr>
              <a:t>Observatorio Social </a:t>
            </a:r>
            <a:r>
              <a:rPr lang="es-ES" sz="4400" dirty="0" err="1" smtClean="0">
                <a:latin typeface="Arial Black" pitchFamily="34" charset="0"/>
              </a:rPr>
              <a:t>Arquidiocesano</a:t>
            </a:r>
            <a:r>
              <a:rPr lang="es-ES" sz="4400" dirty="0" smtClean="0">
                <a:latin typeface="Arial Black" pitchFamily="34" charset="0"/>
              </a:rPr>
              <a:t>, una herramienta que analiza la realidad sociocultural local para optimizar la toma de decisiones pastorales.</a:t>
            </a:r>
            <a:endParaRPr lang="es-ES" sz="44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algn="ctr">
              <a:buNone/>
            </a:pPr>
            <a:r>
              <a:rPr lang="es-ES" dirty="0" smtClean="0">
                <a:latin typeface="Arial Black" pitchFamily="34" charset="0"/>
              </a:rPr>
              <a:t>Todas estas vertientes no funcionan de manera aislada; se articulan de forma integral bajo tres tipos de acciones fundamentales: </a:t>
            </a:r>
          </a:p>
          <a:p>
            <a:pPr marL="0" algn="ctr">
              <a:buNone/>
            </a:pPr>
            <a:r>
              <a:rPr lang="es-ES" dirty="0" smtClean="0">
                <a:latin typeface="Arial Black" pitchFamily="34" charset="0"/>
              </a:rPr>
              <a:t>Asistenciales (alivio inmediato), </a:t>
            </a:r>
          </a:p>
          <a:p>
            <a:pPr marL="0" algn="ctr">
              <a:buNone/>
            </a:pPr>
            <a:r>
              <a:rPr lang="es-ES" dirty="0" smtClean="0">
                <a:latin typeface="Arial Black" pitchFamily="34" charset="0"/>
              </a:rPr>
              <a:t>Promocionales (desarrollo humano para valerse por sí mismos) y </a:t>
            </a:r>
          </a:p>
          <a:p>
            <a:pPr marL="0" algn="ctr">
              <a:buNone/>
            </a:pPr>
            <a:r>
              <a:rPr lang="es-ES" dirty="0" smtClean="0">
                <a:latin typeface="Arial Black" pitchFamily="34" charset="0"/>
              </a:rPr>
              <a:t>Transformadoras (búsqueda de estructuras sociales más justas).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push dir="r"/>
    <p:sndAc>
      <p:stSnd>
        <p:snd r:embed="rId2" name="breez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775</TotalTime>
  <Words>752</Words>
  <Application>Microsoft Office PowerPoint</Application>
  <PresentationFormat>Doble carta (432 x 279 mm)</PresentationFormat>
  <Paragraphs>56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Diapositiva 1</vt:lpstr>
      <vt:lpstr>¿Quiénes Somos?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PC</cp:lastModifiedBy>
  <cp:revision>54</cp:revision>
  <dcterms:created xsi:type="dcterms:W3CDTF">2026-08-18T19:50:48Z</dcterms:created>
  <dcterms:modified xsi:type="dcterms:W3CDTF">2026-10-01T19:51:12Z</dcterms:modified>
</cp:coreProperties>
</file>